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7" r:id="rId4"/>
    <p:sldMasterId id="2147483768" r:id="rId5"/>
    <p:sldMasterId id="2147483769" r:id="rId6"/>
    <p:sldMasterId id="2147483770" r:id="rId7"/>
    <p:sldMasterId id="214748377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Lato Light"/>
      <p:regular r:id="rId35"/>
      <p:bold r:id="rId36"/>
      <p:italic r:id="rId37"/>
      <p:boldItalic r:id="rId38"/>
    </p:embeddedFont>
    <p:embeddedFont>
      <p:font typeface="Lato Black"/>
      <p:bold r:id="rId39"/>
      <p:boldItalic r:id="rId40"/>
    </p:embeddedFont>
    <p:embeddedFont>
      <p:font typeface="PT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28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Black-boldItalic.fntdata"/><Relationship Id="rId20" Type="http://schemas.openxmlformats.org/officeDocument/2006/relationships/slide" Target="slides/slide11.xml"/><Relationship Id="rId42" Type="http://schemas.openxmlformats.org/officeDocument/2006/relationships/font" Target="fonts/PTSans-bold.fntdata"/><Relationship Id="rId41" Type="http://schemas.openxmlformats.org/officeDocument/2006/relationships/font" Target="fonts/PTSans-regular.fntdata"/><Relationship Id="rId22" Type="http://schemas.openxmlformats.org/officeDocument/2006/relationships/slide" Target="slides/slide13.xml"/><Relationship Id="rId44" Type="http://schemas.openxmlformats.org/officeDocument/2006/relationships/font" Target="fonts/PTSans-boldItalic.fntdata"/><Relationship Id="rId21" Type="http://schemas.openxmlformats.org/officeDocument/2006/relationships/slide" Target="slides/slide12.xml"/><Relationship Id="rId43" Type="http://schemas.openxmlformats.org/officeDocument/2006/relationships/font" Target="fonts/PTSans-italic.fntdata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Lato-regular.fntdata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font" Target="fonts/Lato-italic.fntdata"/><Relationship Id="rId10" Type="http://schemas.openxmlformats.org/officeDocument/2006/relationships/slide" Target="slides/slide1.xml"/><Relationship Id="rId32" Type="http://schemas.openxmlformats.org/officeDocument/2006/relationships/font" Target="fonts/Lato-bold.fntdata"/><Relationship Id="rId13" Type="http://schemas.openxmlformats.org/officeDocument/2006/relationships/slide" Target="slides/slide4.xml"/><Relationship Id="rId35" Type="http://schemas.openxmlformats.org/officeDocument/2006/relationships/font" Target="fonts/LatoLight-regular.fntdata"/><Relationship Id="rId12" Type="http://schemas.openxmlformats.org/officeDocument/2006/relationships/slide" Target="slides/slide3.xml"/><Relationship Id="rId34" Type="http://schemas.openxmlformats.org/officeDocument/2006/relationships/font" Target="fonts/Lato-boldItalic.fntdata"/><Relationship Id="rId15" Type="http://schemas.openxmlformats.org/officeDocument/2006/relationships/slide" Target="slides/slide6.xml"/><Relationship Id="rId37" Type="http://schemas.openxmlformats.org/officeDocument/2006/relationships/font" Target="fonts/LatoLight-italic.fntdata"/><Relationship Id="rId14" Type="http://schemas.openxmlformats.org/officeDocument/2006/relationships/slide" Target="slides/slide5.xml"/><Relationship Id="rId36" Type="http://schemas.openxmlformats.org/officeDocument/2006/relationships/font" Target="fonts/LatoLight-bold.fntdata"/><Relationship Id="rId17" Type="http://schemas.openxmlformats.org/officeDocument/2006/relationships/slide" Target="slides/slide8.xml"/><Relationship Id="rId39" Type="http://schemas.openxmlformats.org/officeDocument/2006/relationships/font" Target="fonts/LatoBlack-bold.fntdata"/><Relationship Id="rId16" Type="http://schemas.openxmlformats.org/officeDocument/2006/relationships/slide" Target="slides/slide7.xml"/><Relationship Id="rId38" Type="http://schemas.openxmlformats.org/officeDocument/2006/relationships/font" Target="fonts/LatoLight-boldItalic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39786a7d2b_0_6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944" name="Google Shape;944;g239786a7d2b_0_6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239786a7d2b_0_19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Teja</a:t>
            </a:r>
            <a:endParaRPr/>
          </a:p>
        </p:txBody>
      </p:sp>
      <p:sp>
        <p:nvSpPr>
          <p:cNvPr id="1123" name="Google Shape;1123;g239786a7d2b_0_19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1efdadae84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Teja </a:t>
            </a:r>
            <a:endParaRPr/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E7378"/>
              </a:buClr>
              <a:buSzPts val="1050"/>
              <a:buFont typeface="Lato"/>
              <a:buChar char="●"/>
            </a:pPr>
            <a:r>
              <a:rPr lang="en" sz="1050">
                <a:solidFill>
                  <a:srgbClr val="6E7378"/>
                </a:solidFill>
                <a:latin typeface="Lato"/>
                <a:ea typeface="Lato"/>
                <a:cs typeface="Lato"/>
                <a:sym typeface="Lato"/>
              </a:rPr>
              <a:t>Although high speeds of 85+ do seem to have high events, however a speed of 95 has less number of events.</a:t>
            </a:r>
            <a:endParaRPr sz="1050">
              <a:solidFill>
                <a:srgbClr val="6E737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1" name="Google Shape;1131;g21efdadae84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1f16e21843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Teja</a:t>
            </a:r>
            <a:endParaRPr/>
          </a:p>
        </p:txBody>
      </p:sp>
      <p:sp>
        <p:nvSpPr>
          <p:cNvPr id="1140" name="Google Shape;1140;g21f16e21843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21f16e2184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Teja</a:t>
            </a:r>
            <a:endParaRPr/>
          </a:p>
        </p:txBody>
      </p:sp>
      <p:sp>
        <p:nvSpPr>
          <p:cNvPr id="1149" name="Google Shape;1149;g21f16e2184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23cce65523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158" name="Google Shape;1158;g23cce65523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21efdadae84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Noyal</a:t>
            </a:r>
            <a:endParaRPr/>
          </a:p>
        </p:txBody>
      </p:sp>
      <p:sp>
        <p:nvSpPr>
          <p:cNvPr id="1170" name="Google Shape;1170;g21efdadae84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239786a7d2b_0_20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Noyal</a:t>
            </a:r>
            <a:endParaRPr/>
          </a:p>
        </p:txBody>
      </p:sp>
      <p:sp>
        <p:nvSpPr>
          <p:cNvPr id="1181" name="Google Shape;1181;g239786a7d2b_0_20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21efdadae84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1" name="Google Shape;1201;g21efdadae84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1efdadae84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6" name="Google Shape;1216;g21efdadae84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1efdadae84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7" name="Google Shape;1227;g21efdadae84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39786a7d2b_0_10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Everyone who is present</a:t>
            </a:r>
            <a:endParaRPr/>
          </a:p>
        </p:txBody>
      </p:sp>
      <p:sp>
        <p:nvSpPr>
          <p:cNvPr id="953" name="Google Shape;953;g239786a7d2b_0_10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1f16e21843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Teja AND Noyal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Recommendations by Daniel:</a:t>
            </a:r>
            <a:endParaRPr/>
          </a:p>
        </p:txBody>
      </p:sp>
      <p:sp>
        <p:nvSpPr>
          <p:cNvPr id="1237" name="Google Shape;1237;g21f16e21843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1f16e21843_0_3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5" name="Google Shape;1245;g21f16e21843_0_3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21efdadae8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21efdadae8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39786a7d2b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Noyal</a:t>
            </a:r>
            <a:endParaRPr/>
          </a:p>
        </p:txBody>
      </p:sp>
      <p:sp>
        <p:nvSpPr>
          <p:cNvPr id="981" name="Google Shape;981;g239786a7d2b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39786a7d2b_0_3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Noyal</a:t>
            </a:r>
            <a:endParaRPr/>
          </a:p>
        </p:txBody>
      </p:sp>
      <p:sp>
        <p:nvSpPr>
          <p:cNvPr id="1021" name="Google Shape;1021;g239786a7d2b_0_3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39786a7d2b_0_2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Noyal</a:t>
            </a:r>
            <a:endParaRPr/>
          </a:p>
        </p:txBody>
      </p:sp>
      <p:sp>
        <p:nvSpPr>
          <p:cNvPr id="1065" name="Google Shape;1065;g239786a7d2b_0_2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39786a7d2b_0_18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Enhance accuracy: Removing outliers can lead to a more accurate representation of the underlying data patterns, as the remaining data points better reflect the central tendencies and dispersion of the dataset.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Reduce skewness: Outliers can skew the distribution of the data, which may mislead the audience about the true nature of the dataset. Eliminating outliers can help create a more symmetric and balanced distribution.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Improve model performance: Outliers can negatively impact the performance of statistical models, such as regression or clustering, leading to biased or inaccurate results. Removing them can improve model fit and predictive power.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Clearer visualizations: Outliers can distort data visualizations, making it difficult for the audience to discern patterns and trends. Excluding outliers can lead to cleaner and more interpretable visualizations.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Minimize the impact on summary statistics: Outliers can significantly influence summary statistics like mean, standard deviation, and variance, which could misrepresent the actual characteristics of the dataset. Removing outliers can help provide more reliable summary statistics.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Enhance data interpretation: By eliminating outliers, the audience can more easily understand the main trends and patterns in the data, leading to better-informed decision-making.</a:t>
            </a:r>
            <a:endParaRPr/>
          </a:p>
        </p:txBody>
      </p:sp>
      <p:sp>
        <p:nvSpPr>
          <p:cNvPr id="1085" name="Google Shape;1085;g239786a7d2b_0_18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39786a7d2b_0_19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105" name="Google Shape;1105;g239786a7d2b_0_19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39786a7d2b_0_19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Daniel</a:t>
            </a:r>
            <a:endParaRPr/>
          </a:p>
        </p:txBody>
      </p:sp>
      <p:sp>
        <p:nvSpPr>
          <p:cNvPr id="1114" name="Google Shape;1114;g239786a7d2b_0_19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05"/>
          <p:cNvSpPr/>
          <p:nvPr>
            <p:ph idx="2" type="pic"/>
          </p:nvPr>
        </p:nvSpPr>
        <p:spPr>
          <a:xfrm>
            <a:off x="83617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105"/>
          <p:cNvSpPr/>
          <p:nvPr>
            <p:ph idx="3" type="pic"/>
          </p:nvPr>
        </p:nvSpPr>
        <p:spPr>
          <a:xfrm>
            <a:off x="248003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105"/>
          <p:cNvSpPr/>
          <p:nvPr>
            <p:ph idx="4" type="pic"/>
          </p:nvPr>
        </p:nvSpPr>
        <p:spPr>
          <a:xfrm>
            <a:off x="412389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0" name="Google Shape;770;p105"/>
          <p:cNvSpPr/>
          <p:nvPr>
            <p:ph idx="5" type="pic"/>
          </p:nvPr>
        </p:nvSpPr>
        <p:spPr>
          <a:xfrm>
            <a:off x="576775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105"/>
          <p:cNvSpPr/>
          <p:nvPr>
            <p:ph idx="6" type="pic"/>
          </p:nvPr>
        </p:nvSpPr>
        <p:spPr>
          <a:xfrm>
            <a:off x="7411611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105"/>
          <p:cNvSpPr/>
          <p:nvPr>
            <p:ph idx="7" type="pic"/>
          </p:nvPr>
        </p:nvSpPr>
        <p:spPr>
          <a:xfrm>
            <a:off x="83617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p105"/>
          <p:cNvSpPr/>
          <p:nvPr>
            <p:ph idx="8" type="pic"/>
          </p:nvPr>
        </p:nvSpPr>
        <p:spPr>
          <a:xfrm>
            <a:off x="248003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p105"/>
          <p:cNvSpPr/>
          <p:nvPr>
            <p:ph idx="9" type="pic"/>
          </p:nvPr>
        </p:nvSpPr>
        <p:spPr>
          <a:xfrm>
            <a:off x="412389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5" name="Google Shape;775;p105"/>
          <p:cNvSpPr/>
          <p:nvPr>
            <p:ph idx="13" type="pic"/>
          </p:nvPr>
        </p:nvSpPr>
        <p:spPr>
          <a:xfrm>
            <a:off x="576775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105"/>
          <p:cNvSpPr/>
          <p:nvPr>
            <p:ph idx="14" type="pic"/>
          </p:nvPr>
        </p:nvSpPr>
        <p:spPr>
          <a:xfrm>
            <a:off x="7411611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10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8" name="Google Shape;778;p10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9" name="Google Shape;779;p105"/>
          <p:cNvSpPr txBox="1"/>
          <p:nvPr>
            <p:ph idx="15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80" name="Google Shape;780;p10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1" name="Google Shape;781;p105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105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0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6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6" name="Google Shape;786;p106"/>
          <p:cNvSpPr/>
          <p:nvPr>
            <p:ph idx="2" type="pic"/>
          </p:nvPr>
        </p:nvSpPr>
        <p:spPr>
          <a:xfrm>
            <a:off x="890059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787" name="Google Shape;787;p10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8" name="Google Shape;788;p106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89" name="Google Shape;789;p10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0" name="Google Shape;790;p106"/>
          <p:cNvSpPr/>
          <p:nvPr>
            <p:ph idx="4" type="pic"/>
          </p:nvPr>
        </p:nvSpPr>
        <p:spPr>
          <a:xfrm>
            <a:off x="2853972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791" name="Google Shape;791;p106"/>
          <p:cNvSpPr/>
          <p:nvPr>
            <p:ph idx="5" type="pic"/>
          </p:nvPr>
        </p:nvSpPr>
        <p:spPr>
          <a:xfrm>
            <a:off x="4817887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p106"/>
          <p:cNvSpPr/>
          <p:nvPr>
            <p:ph idx="6" type="pic"/>
          </p:nvPr>
        </p:nvSpPr>
        <p:spPr>
          <a:xfrm>
            <a:off x="6792064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793" name="Google Shape;793;p106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06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06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8" name="Google Shape;798;p107"/>
          <p:cNvSpPr/>
          <p:nvPr>
            <p:ph idx="2" type="pic"/>
          </p:nvPr>
        </p:nvSpPr>
        <p:spPr>
          <a:xfrm>
            <a:off x="593725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799" name="Google Shape;799;p10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0" name="Google Shape;800;p107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01" name="Google Shape;801;p10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2" name="Google Shape;802;p107"/>
          <p:cNvSpPr/>
          <p:nvPr>
            <p:ph idx="4" type="pic"/>
          </p:nvPr>
        </p:nvSpPr>
        <p:spPr>
          <a:xfrm>
            <a:off x="3328844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803" name="Google Shape;803;p107"/>
          <p:cNvSpPr/>
          <p:nvPr>
            <p:ph idx="5" type="pic"/>
          </p:nvPr>
        </p:nvSpPr>
        <p:spPr>
          <a:xfrm>
            <a:off x="6063964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107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07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10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08"/>
          <p:cNvSpPr/>
          <p:nvPr>
            <p:ph idx="2" type="pic"/>
          </p:nvPr>
        </p:nvSpPr>
        <p:spPr>
          <a:xfrm>
            <a:off x="603250" y="2790824"/>
            <a:ext cx="3282900" cy="2352600"/>
          </a:xfrm>
          <a:prstGeom prst="rect">
            <a:avLst/>
          </a:prstGeom>
          <a:noFill/>
          <a:ln>
            <a:noFill/>
          </a:ln>
        </p:spPr>
      </p:sp>
      <p:sp>
        <p:nvSpPr>
          <p:cNvPr id="810" name="Google Shape;810;p108"/>
          <p:cNvSpPr/>
          <p:nvPr>
            <p:ph idx="3" type="pic"/>
          </p:nvPr>
        </p:nvSpPr>
        <p:spPr>
          <a:xfrm>
            <a:off x="5267324" y="2790824"/>
            <a:ext cx="3280500" cy="235260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Google Shape;811;p108"/>
          <p:cNvSpPr/>
          <p:nvPr>
            <p:ph idx="4" type="pic"/>
          </p:nvPr>
        </p:nvSpPr>
        <p:spPr>
          <a:xfrm>
            <a:off x="2362200" y="1966913"/>
            <a:ext cx="4419600" cy="317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9"/>
          <p:cNvSpPr/>
          <p:nvPr>
            <p:ph idx="2" type="pic"/>
          </p:nvPr>
        </p:nvSpPr>
        <p:spPr>
          <a:xfrm>
            <a:off x="2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p109"/>
          <p:cNvSpPr txBox="1"/>
          <p:nvPr>
            <p:ph idx="1" type="body"/>
          </p:nvPr>
        </p:nvSpPr>
        <p:spPr>
          <a:xfrm>
            <a:off x="5156204" y="575840"/>
            <a:ext cx="33942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5" name="Google Shape;815;p109"/>
          <p:cNvSpPr txBox="1"/>
          <p:nvPr>
            <p:ph idx="3" type="body"/>
          </p:nvPr>
        </p:nvSpPr>
        <p:spPr>
          <a:xfrm>
            <a:off x="5165727" y="1306764"/>
            <a:ext cx="3394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16" name="Google Shape;816;p109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7" name="Google Shape;817;p10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8" name="Google Shape;818;p109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09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0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p11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3" name="Google Shape;823;p110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24" name="Google Shape;824;p11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5" name="Google Shape;825;p110"/>
          <p:cNvSpPr/>
          <p:nvPr>
            <p:ph idx="3" type="pic"/>
          </p:nvPr>
        </p:nvSpPr>
        <p:spPr>
          <a:xfrm>
            <a:off x="593725" y="1543049"/>
            <a:ext cx="3986700" cy="275640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Google Shape;826;p110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10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10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1"/>
          <p:cNvSpPr/>
          <p:nvPr>
            <p:ph idx="2" type="pic"/>
          </p:nvPr>
        </p:nvSpPr>
        <p:spPr>
          <a:xfrm>
            <a:off x="3922871" y="1686719"/>
            <a:ext cx="4598700" cy="2670900"/>
          </a:xfrm>
          <a:prstGeom prst="rect">
            <a:avLst/>
          </a:prstGeom>
          <a:noFill/>
          <a:ln>
            <a:noFill/>
          </a:ln>
        </p:spPr>
      </p:sp>
      <p:sp>
        <p:nvSpPr>
          <p:cNvPr id="831" name="Google Shape;831;p11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2" name="Google Shape;832;p111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33" name="Google Shape;833;p11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4" name="Google Shape;834;p11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5" name="Google Shape;835;p111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11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11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12"/>
          <p:cNvSpPr/>
          <p:nvPr>
            <p:ph idx="2" type="pic"/>
          </p:nvPr>
        </p:nvSpPr>
        <p:spPr>
          <a:xfrm>
            <a:off x="1057275" y="1771649"/>
            <a:ext cx="7029600" cy="3372000"/>
          </a:xfrm>
          <a:prstGeom prst="rect">
            <a:avLst/>
          </a:prstGeom>
          <a:noFill/>
          <a:ln>
            <a:noFill/>
          </a:ln>
        </p:spPr>
      </p:sp>
      <p:sp>
        <p:nvSpPr>
          <p:cNvPr id="840" name="Google Shape;840;p11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1" name="Google Shape;841;p112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42" name="Google Shape;842;p11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5" name="Google Shape;845;p113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46" name="Google Shape;846;p11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7" name="Google Shape;847;p113"/>
          <p:cNvSpPr/>
          <p:nvPr>
            <p:ph idx="3" type="pic"/>
          </p:nvPr>
        </p:nvSpPr>
        <p:spPr>
          <a:xfrm>
            <a:off x="594391" y="1543050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848" name="Google Shape;848;p113"/>
          <p:cNvSpPr txBox="1"/>
          <p:nvPr/>
        </p:nvSpPr>
        <p:spPr>
          <a:xfrm>
            <a:off x="584202" y="4731464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9" name="Google Shape;849;p11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0" name="Google Shape;850;p113"/>
          <p:cNvSpPr/>
          <p:nvPr>
            <p:ph idx="4" type="pic"/>
          </p:nvPr>
        </p:nvSpPr>
        <p:spPr>
          <a:xfrm>
            <a:off x="4561555" y="1543050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851" name="Google Shape;851;p113"/>
          <p:cNvSpPr/>
          <p:nvPr>
            <p:ph idx="5" type="pic"/>
          </p:nvPr>
        </p:nvSpPr>
        <p:spPr>
          <a:xfrm>
            <a:off x="2577973" y="2913398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852" name="Google Shape;852;p113"/>
          <p:cNvSpPr/>
          <p:nvPr>
            <p:ph idx="6" type="pic"/>
          </p:nvPr>
        </p:nvSpPr>
        <p:spPr>
          <a:xfrm>
            <a:off x="6545137" y="2913398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853" name="Google Shape;853;p113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113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4"/>
          <p:cNvSpPr/>
          <p:nvPr>
            <p:ph idx="2" type="pic"/>
          </p:nvPr>
        </p:nvSpPr>
        <p:spPr>
          <a:xfrm>
            <a:off x="4667249" y="1943100"/>
            <a:ext cx="31074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857" name="Google Shape;857;p11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8" name="Google Shape;858;p114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59" name="Google Shape;859;p11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0" name="Google Shape;860;p114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p114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114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14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1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6" name="Google Shape;866;p115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67" name="Google Shape;867;p1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8" name="Google Shape;868;p11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9" name="Google Shape;869;p115"/>
          <p:cNvSpPr/>
          <p:nvPr>
            <p:ph idx="3" type="pic"/>
          </p:nvPr>
        </p:nvSpPr>
        <p:spPr>
          <a:xfrm>
            <a:off x="979246" y="1911986"/>
            <a:ext cx="2706900" cy="1629000"/>
          </a:xfrm>
          <a:prstGeom prst="rect">
            <a:avLst/>
          </a:prstGeom>
          <a:noFill/>
          <a:ln>
            <a:noFill/>
          </a:ln>
        </p:spPr>
      </p:sp>
      <p:sp>
        <p:nvSpPr>
          <p:cNvPr id="870" name="Google Shape;870;p115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115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11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1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5" name="Google Shape;875;p116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76" name="Google Shape;876;p11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7" name="Google Shape;877;p116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8" name="Google Shape;878;p116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9" name="Google Shape;879;p116"/>
          <p:cNvSpPr/>
          <p:nvPr>
            <p:ph idx="3" type="pic"/>
          </p:nvPr>
        </p:nvSpPr>
        <p:spPr>
          <a:xfrm>
            <a:off x="3986213" y="2021681"/>
            <a:ext cx="1216800" cy="21669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16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16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7"/>
          <p:cNvSpPr/>
          <p:nvPr>
            <p:ph idx="2" type="pic"/>
          </p:nvPr>
        </p:nvSpPr>
        <p:spPr>
          <a:xfrm>
            <a:off x="6648047" y="1804652"/>
            <a:ext cx="1573800" cy="2100600"/>
          </a:xfrm>
          <a:prstGeom prst="rect">
            <a:avLst/>
          </a:prstGeom>
          <a:noFill/>
          <a:ln>
            <a:noFill/>
          </a:ln>
        </p:spPr>
      </p:sp>
      <p:sp>
        <p:nvSpPr>
          <p:cNvPr id="884" name="Google Shape;884;p11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5" name="Google Shape;885;p117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86" name="Google Shape;886;p11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87" name="Google Shape;887;p11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8" name="Google Shape;888;p11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9" name="Google Shape;889;p117"/>
          <p:cNvSpPr/>
          <p:nvPr>
            <p:ph idx="4" type="pic"/>
          </p:nvPr>
        </p:nvSpPr>
        <p:spPr>
          <a:xfrm>
            <a:off x="4673016" y="2437606"/>
            <a:ext cx="2107500" cy="1581900"/>
          </a:xfrm>
          <a:prstGeom prst="rect">
            <a:avLst/>
          </a:prstGeom>
          <a:noFill/>
          <a:ln>
            <a:noFill/>
          </a:ln>
        </p:spPr>
      </p:sp>
      <p:sp>
        <p:nvSpPr>
          <p:cNvPr id="890" name="Google Shape;890;p117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17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1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4" name="Google Shape;894;p118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5" name="Google Shape;895;p1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6" name="Google Shape;896;p118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7" name="Google Shape;897;p118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8" name="Google Shape;898;p118"/>
          <p:cNvSpPr/>
          <p:nvPr>
            <p:ph idx="3" type="pic"/>
          </p:nvPr>
        </p:nvSpPr>
        <p:spPr>
          <a:xfrm>
            <a:off x="723197" y="1925601"/>
            <a:ext cx="1216800" cy="2166900"/>
          </a:xfrm>
          <a:prstGeom prst="rect">
            <a:avLst/>
          </a:prstGeom>
          <a:noFill/>
          <a:ln>
            <a:noFill/>
          </a:ln>
        </p:spPr>
      </p:sp>
      <p:sp>
        <p:nvSpPr>
          <p:cNvPr id="899" name="Google Shape;899;p118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18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20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5" name="Google Shape;905;p12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6" name="Google Shape;906;p120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07" name="Google Shape;907;p1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8" name="Google Shape;908;p120"/>
          <p:cNvSpPr/>
          <p:nvPr>
            <p:ph idx="3" type="pic"/>
          </p:nvPr>
        </p:nvSpPr>
        <p:spPr>
          <a:xfrm>
            <a:off x="593726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909" name="Google Shape;909;p120"/>
          <p:cNvSpPr/>
          <p:nvPr>
            <p:ph idx="4" type="pic"/>
          </p:nvPr>
        </p:nvSpPr>
        <p:spPr>
          <a:xfrm>
            <a:off x="6664326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910" name="Google Shape;910;p120"/>
          <p:cNvSpPr/>
          <p:nvPr>
            <p:ph idx="5" type="pic"/>
          </p:nvPr>
        </p:nvSpPr>
        <p:spPr>
          <a:xfrm>
            <a:off x="4640792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p120"/>
          <p:cNvSpPr/>
          <p:nvPr>
            <p:ph idx="6" type="pic"/>
          </p:nvPr>
        </p:nvSpPr>
        <p:spPr>
          <a:xfrm>
            <a:off x="2617259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912" name="Google Shape;912;p120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20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20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2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7" name="Google Shape;917;p12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8" name="Google Shape;918;p121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19" name="Google Shape;919;p1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0" name="Google Shape;920;p121"/>
          <p:cNvSpPr/>
          <p:nvPr>
            <p:ph idx="3" type="pic"/>
          </p:nvPr>
        </p:nvSpPr>
        <p:spPr>
          <a:xfrm>
            <a:off x="593726" y="1543049"/>
            <a:ext cx="26925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121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21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2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2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6" name="Google Shape;926;p122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22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22"/>
          <p:cNvSpPr txBox="1"/>
          <p:nvPr/>
        </p:nvSpPr>
        <p:spPr>
          <a:xfrm>
            <a:off x="586734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2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1" name="Google Shape;931;p123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932" name="Google Shape;932;p1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33" name="Google Shape;933;p12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4" name="Google Shape;934;p12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5" name="Google Shape;935;p123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23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23"/>
          <p:cNvSpPr/>
          <p:nvPr>
            <p:ph idx="3" type="pic"/>
          </p:nvPr>
        </p:nvSpPr>
        <p:spPr>
          <a:xfrm>
            <a:off x="591940" y="3128769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8" name="Google Shape;938;p123"/>
          <p:cNvSpPr/>
          <p:nvPr>
            <p:ph idx="4" type="pic"/>
          </p:nvPr>
        </p:nvSpPr>
        <p:spPr>
          <a:xfrm>
            <a:off x="3524298" y="3132337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9" name="Google Shape;939;p123"/>
          <p:cNvSpPr/>
          <p:nvPr>
            <p:ph idx="5" type="pic"/>
          </p:nvPr>
        </p:nvSpPr>
        <p:spPr>
          <a:xfrm>
            <a:off x="6426859" y="3132337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24"/>
          <p:cNvSpPr/>
          <p:nvPr>
            <p:ph idx="2" type="pic"/>
          </p:nvPr>
        </p:nvSpPr>
        <p:spPr>
          <a:xfrm>
            <a:off x="4090271" y="1588761"/>
            <a:ext cx="963600" cy="963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5" name="Google Shape;55;p1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1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1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15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584202" y="575841"/>
            <a:ext cx="3331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3" type="body"/>
          </p:nvPr>
        </p:nvSpPr>
        <p:spPr>
          <a:xfrm>
            <a:off x="593725" y="959101"/>
            <a:ext cx="3331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6" name="Google Shape;66;p1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" name="Google Shape;67;p1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/>
          <p:nvPr>
            <p:ph idx="2" type="pic"/>
          </p:nvPr>
        </p:nvSpPr>
        <p:spPr>
          <a:xfrm>
            <a:off x="4572000" y="0"/>
            <a:ext cx="45720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584202" y="575841"/>
            <a:ext cx="3331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593725" y="959101"/>
            <a:ext cx="3331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2" name="Google Shape;72;p1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7" name="Google Shape;77;p1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9"/>
          <p:cNvSpPr/>
          <p:nvPr>
            <p:ph idx="3" type="pic"/>
          </p:nvPr>
        </p:nvSpPr>
        <p:spPr>
          <a:xfrm>
            <a:off x="4189509" y="1590011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19"/>
          <p:cNvSpPr/>
          <p:nvPr>
            <p:ph idx="4" type="pic"/>
          </p:nvPr>
        </p:nvSpPr>
        <p:spPr>
          <a:xfrm>
            <a:off x="152035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19"/>
          <p:cNvSpPr/>
          <p:nvPr>
            <p:ph idx="5" type="pic"/>
          </p:nvPr>
        </p:nvSpPr>
        <p:spPr>
          <a:xfrm>
            <a:off x="690730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19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" name="Google Shape;83;p19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9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9" name="Google Shape;89;p2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20"/>
          <p:cNvSpPr/>
          <p:nvPr>
            <p:ph idx="3" type="pic"/>
          </p:nvPr>
        </p:nvSpPr>
        <p:spPr>
          <a:xfrm>
            <a:off x="152035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0"/>
          <p:cNvSpPr/>
          <p:nvPr>
            <p:ph idx="4" type="pic"/>
          </p:nvPr>
        </p:nvSpPr>
        <p:spPr>
          <a:xfrm>
            <a:off x="690730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0"/>
          <p:cNvSpPr/>
          <p:nvPr>
            <p:ph idx="5" type="pic"/>
          </p:nvPr>
        </p:nvSpPr>
        <p:spPr>
          <a:xfrm>
            <a:off x="4211734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0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20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0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0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>
            <p:ph idx="2" type="pic"/>
          </p:nvPr>
        </p:nvSpPr>
        <p:spPr>
          <a:xfrm>
            <a:off x="83617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1"/>
          <p:cNvSpPr/>
          <p:nvPr>
            <p:ph idx="3" type="pic"/>
          </p:nvPr>
        </p:nvSpPr>
        <p:spPr>
          <a:xfrm>
            <a:off x="248003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1"/>
          <p:cNvSpPr/>
          <p:nvPr>
            <p:ph idx="4" type="pic"/>
          </p:nvPr>
        </p:nvSpPr>
        <p:spPr>
          <a:xfrm>
            <a:off x="412389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1"/>
          <p:cNvSpPr/>
          <p:nvPr>
            <p:ph idx="5" type="pic"/>
          </p:nvPr>
        </p:nvSpPr>
        <p:spPr>
          <a:xfrm>
            <a:off x="576775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1"/>
          <p:cNvSpPr/>
          <p:nvPr>
            <p:ph idx="6" type="pic"/>
          </p:nvPr>
        </p:nvSpPr>
        <p:spPr>
          <a:xfrm>
            <a:off x="7411611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21"/>
          <p:cNvSpPr/>
          <p:nvPr>
            <p:ph idx="7" type="pic"/>
          </p:nvPr>
        </p:nvSpPr>
        <p:spPr>
          <a:xfrm>
            <a:off x="83617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1"/>
          <p:cNvSpPr/>
          <p:nvPr>
            <p:ph idx="8" type="pic"/>
          </p:nvPr>
        </p:nvSpPr>
        <p:spPr>
          <a:xfrm>
            <a:off x="248003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1"/>
          <p:cNvSpPr/>
          <p:nvPr>
            <p:ph idx="9" type="pic"/>
          </p:nvPr>
        </p:nvSpPr>
        <p:spPr>
          <a:xfrm>
            <a:off x="412389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21"/>
          <p:cNvSpPr/>
          <p:nvPr>
            <p:ph idx="13" type="pic"/>
          </p:nvPr>
        </p:nvSpPr>
        <p:spPr>
          <a:xfrm>
            <a:off x="576775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21"/>
          <p:cNvSpPr/>
          <p:nvPr>
            <p:ph idx="14" type="pic"/>
          </p:nvPr>
        </p:nvSpPr>
        <p:spPr>
          <a:xfrm>
            <a:off x="7411611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2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5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11" name="Google Shape;111;p2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21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2"/>
          <p:cNvSpPr/>
          <p:nvPr>
            <p:ph idx="2" type="pic"/>
          </p:nvPr>
        </p:nvSpPr>
        <p:spPr>
          <a:xfrm>
            <a:off x="890059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20" name="Google Shape;120;p2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22"/>
          <p:cNvSpPr/>
          <p:nvPr>
            <p:ph idx="4" type="pic"/>
          </p:nvPr>
        </p:nvSpPr>
        <p:spPr>
          <a:xfrm>
            <a:off x="2853972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5" type="pic"/>
          </p:nvPr>
        </p:nvSpPr>
        <p:spPr>
          <a:xfrm>
            <a:off x="4817887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6" type="pic"/>
          </p:nvPr>
        </p:nvSpPr>
        <p:spPr>
          <a:xfrm>
            <a:off x="6792064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2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23"/>
          <p:cNvSpPr/>
          <p:nvPr>
            <p:ph idx="2" type="pic"/>
          </p:nvPr>
        </p:nvSpPr>
        <p:spPr>
          <a:xfrm>
            <a:off x="593725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32" name="Google Shape;132;p2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23"/>
          <p:cNvSpPr/>
          <p:nvPr>
            <p:ph idx="4" type="pic"/>
          </p:nvPr>
        </p:nvSpPr>
        <p:spPr>
          <a:xfrm>
            <a:off x="3328844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3"/>
          <p:cNvSpPr/>
          <p:nvPr>
            <p:ph idx="5" type="pic"/>
          </p:nvPr>
        </p:nvSpPr>
        <p:spPr>
          <a:xfrm>
            <a:off x="6063964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3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4"/>
          <p:cNvSpPr/>
          <p:nvPr>
            <p:ph idx="2" type="pic"/>
          </p:nvPr>
        </p:nvSpPr>
        <p:spPr>
          <a:xfrm>
            <a:off x="603250" y="2790824"/>
            <a:ext cx="3282900" cy="235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/>
          <p:nvPr>
            <p:ph idx="3" type="pic"/>
          </p:nvPr>
        </p:nvSpPr>
        <p:spPr>
          <a:xfrm>
            <a:off x="5267324" y="2790824"/>
            <a:ext cx="3280500" cy="23526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24"/>
          <p:cNvSpPr/>
          <p:nvPr>
            <p:ph idx="4" type="pic"/>
          </p:nvPr>
        </p:nvSpPr>
        <p:spPr>
          <a:xfrm>
            <a:off x="2362200" y="1966913"/>
            <a:ext cx="4419600" cy="317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/>
          <p:nvPr>
            <p:ph idx="2" type="pic"/>
          </p:nvPr>
        </p:nvSpPr>
        <p:spPr>
          <a:xfrm>
            <a:off x="2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5156204" y="575840"/>
            <a:ext cx="33942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3" type="body"/>
          </p:nvPr>
        </p:nvSpPr>
        <p:spPr>
          <a:xfrm>
            <a:off x="5165727" y="1306764"/>
            <a:ext cx="3394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47" name="Google Shape;147;p25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2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5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5" name="Google Shape;155;p2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26"/>
          <p:cNvSpPr/>
          <p:nvPr>
            <p:ph idx="3" type="pic"/>
          </p:nvPr>
        </p:nvSpPr>
        <p:spPr>
          <a:xfrm>
            <a:off x="593725" y="1543049"/>
            <a:ext cx="3986700" cy="27564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6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>
            <p:ph idx="2" type="pic"/>
          </p:nvPr>
        </p:nvSpPr>
        <p:spPr>
          <a:xfrm>
            <a:off x="3922871" y="1686719"/>
            <a:ext cx="4598700" cy="26709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7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4" name="Google Shape;164;p2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" name="Google Shape;165;p2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7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7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/>
          <p:nvPr>
            <p:ph idx="2" type="pic"/>
          </p:nvPr>
        </p:nvSpPr>
        <p:spPr>
          <a:xfrm>
            <a:off x="1057275" y="1771649"/>
            <a:ext cx="7029600" cy="33720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3" name="Google Shape;173;p2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29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7" name="Google Shape;177;p2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29"/>
          <p:cNvSpPr/>
          <p:nvPr>
            <p:ph idx="3" type="pic"/>
          </p:nvPr>
        </p:nvSpPr>
        <p:spPr>
          <a:xfrm>
            <a:off x="594391" y="1543050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9"/>
          <p:cNvSpPr txBox="1"/>
          <p:nvPr/>
        </p:nvSpPr>
        <p:spPr>
          <a:xfrm>
            <a:off x="584202" y="4731464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29"/>
          <p:cNvSpPr/>
          <p:nvPr>
            <p:ph idx="4" type="pic"/>
          </p:nvPr>
        </p:nvSpPr>
        <p:spPr>
          <a:xfrm>
            <a:off x="4561555" y="1543050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9"/>
          <p:cNvSpPr/>
          <p:nvPr>
            <p:ph idx="5" type="pic"/>
          </p:nvPr>
        </p:nvSpPr>
        <p:spPr>
          <a:xfrm>
            <a:off x="2577973" y="2913398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9"/>
          <p:cNvSpPr/>
          <p:nvPr>
            <p:ph idx="6" type="pic"/>
          </p:nvPr>
        </p:nvSpPr>
        <p:spPr>
          <a:xfrm>
            <a:off x="6545137" y="2913398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9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9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>
            <p:ph idx="2" type="pic"/>
          </p:nvPr>
        </p:nvSpPr>
        <p:spPr>
          <a:xfrm>
            <a:off x="4667249" y="1943100"/>
            <a:ext cx="31074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30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0" name="Google Shape;190;p3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30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98" name="Google Shape;198;p3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9" name="Google Shape;199;p3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31"/>
          <p:cNvSpPr/>
          <p:nvPr>
            <p:ph idx="3" type="pic"/>
          </p:nvPr>
        </p:nvSpPr>
        <p:spPr>
          <a:xfrm>
            <a:off x="979246" y="1911986"/>
            <a:ext cx="2706900" cy="1629000"/>
          </a:xfrm>
          <a:prstGeom prst="rect">
            <a:avLst/>
          </a:prstGeom>
          <a:noFill/>
          <a:ln>
            <a:noFill/>
          </a:ln>
        </p:spPr>
      </p:sp>
      <p:sp>
        <p:nvSpPr>
          <p:cNvPr id="201" name="Google Shape;201;p31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07" name="Google Shape;207;p3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32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32"/>
          <p:cNvSpPr/>
          <p:nvPr>
            <p:ph idx="3" type="pic"/>
          </p:nvPr>
        </p:nvSpPr>
        <p:spPr>
          <a:xfrm>
            <a:off x="3986213" y="2021681"/>
            <a:ext cx="1216800" cy="21669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32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/>
          <p:nvPr>
            <p:ph idx="2" type="pic"/>
          </p:nvPr>
        </p:nvSpPr>
        <p:spPr>
          <a:xfrm>
            <a:off x="6648047" y="1804652"/>
            <a:ext cx="1573800" cy="21006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17" name="Google Shape;217;p3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p3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33"/>
          <p:cNvSpPr/>
          <p:nvPr>
            <p:ph idx="4" type="pic"/>
          </p:nvPr>
        </p:nvSpPr>
        <p:spPr>
          <a:xfrm>
            <a:off x="4673016" y="2437606"/>
            <a:ext cx="2107500" cy="158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33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3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34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26" name="Google Shape;226;p3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7" name="Google Shape;227;p34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4"/>
          <p:cNvSpPr/>
          <p:nvPr>
            <p:ph idx="3" type="pic"/>
          </p:nvPr>
        </p:nvSpPr>
        <p:spPr>
          <a:xfrm>
            <a:off x="723197" y="1925601"/>
            <a:ext cx="1216800" cy="21669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4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38" name="Google Shape;238;p3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9" name="Google Shape;239;p36"/>
          <p:cNvSpPr/>
          <p:nvPr>
            <p:ph idx="3" type="pic"/>
          </p:nvPr>
        </p:nvSpPr>
        <p:spPr>
          <a:xfrm>
            <a:off x="593726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36"/>
          <p:cNvSpPr/>
          <p:nvPr>
            <p:ph idx="4" type="pic"/>
          </p:nvPr>
        </p:nvSpPr>
        <p:spPr>
          <a:xfrm>
            <a:off x="6664326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6"/>
          <p:cNvSpPr/>
          <p:nvPr>
            <p:ph idx="5" type="pic"/>
          </p:nvPr>
        </p:nvSpPr>
        <p:spPr>
          <a:xfrm>
            <a:off x="4640792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6"/>
          <p:cNvSpPr/>
          <p:nvPr>
            <p:ph idx="6" type="pic"/>
          </p:nvPr>
        </p:nvSpPr>
        <p:spPr>
          <a:xfrm>
            <a:off x="2617259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36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6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37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50" name="Google Shape;250;p3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1" name="Google Shape;251;p37"/>
          <p:cNvSpPr/>
          <p:nvPr>
            <p:ph idx="3" type="pic"/>
          </p:nvPr>
        </p:nvSpPr>
        <p:spPr>
          <a:xfrm>
            <a:off x="593726" y="1543049"/>
            <a:ext cx="26925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37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7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8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586734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39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63" name="Google Shape;263;p3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p39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9"/>
          <p:cNvSpPr/>
          <p:nvPr>
            <p:ph idx="3" type="pic"/>
          </p:nvPr>
        </p:nvSpPr>
        <p:spPr>
          <a:xfrm>
            <a:off x="591940" y="3128769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39"/>
          <p:cNvSpPr/>
          <p:nvPr>
            <p:ph idx="4" type="pic"/>
          </p:nvPr>
        </p:nvSpPr>
        <p:spPr>
          <a:xfrm>
            <a:off x="3524298" y="3132337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9"/>
          <p:cNvSpPr/>
          <p:nvPr>
            <p:ph idx="5" type="pic"/>
          </p:nvPr>
        </p:nvSpPr>
        <p:spPr>
          <a:xfrm>
            <a:off x="6426859" y="3132337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>
            <p:ph idx="2" type="pic"/>
          </p:nvPr>
        </p:nvSpPr>
        <p:spPr>
          <a:xfrm>
            <a:off x="4090271" y="1588761"/>
            <a:ext cx="963600" cy="963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43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78" name="Google Shape;278;p4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" name="Google Shape;279;p4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43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3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584202" y="575841"/>
            <a:ext cx="3331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45"/>
          <p:cNvSpPr txBox="1"/>
          <p:nvPr>
            <p:ph idx="3" type="body"/>
          </p:nvPr>
        </p:nvSpPr>
        <p:spPr>
          <a:xfrm>
            <a:off x="593725" y="959101"/>
            <a:ext cx="3331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89" name="Google Shape;289;p4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p4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/>
          <p:nvPr>
            <p:ph idx="2" type="pic"/>
          </p:nvPr>
        </p:nvSpPr>
        <p:spPr>
          <a:xfrm>
            <a:off x="4572000" y="0"/>
            <a:ext cx="45720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584202" y="575841"/>
            <a:ext cx="3331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46"/>
          <p:cNvSpPr txBox="1"/>
          <p:nvPr>
            <p:ph idx="3" type="body"/>
          </p:nvPr>
        </p:nvSpPr>
        <p:spPr>
          <a:xfrm>
            <a:off x="593725" y="959101"/>
            <a:ext cx="3331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295" name="Google Shape;295;p4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46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47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00" name="Google Shape;300;p4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" name="Google Shape;301;p47"/>
          <p:cNvSpPr/>
          <p:nvPr>
            <p:ph idx="3" type="pic"/>
          </p:nvPr>
        </p:nvSpPr>
        <p:spPr>
          <a:xfrm>
            <a:off x="4189509" y="1590011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47"/>
          <p:cNvSpPr/>
          <p:nvPr>
            <p:ph idx="4" type="pic"/>
          </p:nvPr>
        </p:nvSpPr>
        <p:spPr>
          <a:xfrm>
            <a:off x="152035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47"/>
          <p:cNvSpPr/>
          <p:nvPr>
            <p:ph idx="5" type="pic"/>
          </p:nvPr>
        </p:nvSpPr>
        <p:spPr>
          <a:xfrm>
            <a:off x="690730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47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47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48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12" name="Google Shape;312;p4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48"/>
          <p:cNvSpPr/>
          <p:nvPr>
            <p:ph idx="3" type="pic"/>
          </p:nvPr>
        </p:nvSpPr>
        <p:spPr>
          <a:xfrm>
            <a:off x="152035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48"/>
          <p:cNvSpPr/>
          <p:nvPr>
            <p:ph idx="4" type="pic"/>
          </p:nvPr>
        </p:nvSpPr>
        <p:spPr>
          <a:xfrm>
            <a:off x="690730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48"/>
          <p:cNvSpPr/>
          <p:nvPr>
            <p:ph idx="5" type="pic"/>
          </p:nvPr>
        </p:nvSpPr>
        <p:spPr>
          <a:xfrm>
            <a:off x="4211734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48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8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8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8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/>
          <p:nvPr>
            <p:ph idx="2" type="pic"/>
          </p:nvPr>
        </p:nvSpPr>
        <p:spPr>
          <a:xfrm>
            <a:off x="83617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49"/>
          <p:cNvSpPr/>
          <p:nvPr>
            <p:ph idx="3" type="pic"/>
          </p:nvPr>
        </p:nvSpPr>
        <p:spPr>
          <a:xfrm>
            <a:off x="248003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9"/>
          <p:cNvSpPr/>
          <p:nvPr>
            <p:ph idx="4" type="pic"/>
          </p:nvPr>
        </p:nvSpPr>
        <p:spPr>
          <a:xfrm>
            <a:off x="412389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9"/>
          <p:cNvSpPr/>
          <p:nvPr>
            <p:ph idx="5" type="pic"/>
          </p:nvPr>
        </p:nvSpPr>
        <p:spPr>
          <a:xfrm>
            <a:off x="576775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9"/>
          <p:cNvSpPr/>
          <p:nvPr>
            <p:ph idx="6" type="pic"/>
          </p:nvPr>
        </p:nvSpPr>
        <p:spPr>
          <a:xfrm>
            <a:off x="7411611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49"/>
          <p:cNvSpPr/>
          <p:nvPr>
            <p:ph idx="7" type="pic"/>
          </p:nvPr>
        </p:nvSpPr>
        <p:spPr>
          <a:xfrm>
            <a:off x="83617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49"/>
          <p:cNvSpPr/>
          <p:nvPr>
            <p:ph idx="8" type="pic"/>
          </p:nvPr>
        </p:nvSpPr>
        <p:spPr>
          <a:xfrm>
            <a:off x="248003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49"/>
          <p:cNvSpPr/>
          <p:nvPr>
            <p:ph idx="9" type="pic"/>
          </p:nvPr>
        </p:nvSpPr>
        <p:spPr>
          <a:xfrm>
            <a:off x="412389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49"/>
          <p:cNvSpPr/>
          <p:nvPr>
            <p:ph idx="13" type="pic"/>
          </p:nvPr>
        </p:nvSpPr>
        <p:spPr>
          <a:xfrm>
            <a:off x="576775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49"/>
          <p:cNvSpPr/>
          <p:nvPr>
            <p:ph idx="14" type="pic"/>
          </p:nvPr>
        </p:nvSpPr>
        <p:spPr>
          <a:xfrm>
            <a:off x="7411611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" name="Google Shape;333;p49"/>
          <p:cNvSpPr txBox="1"/>
          <p:nvPr>
            <p:ph idx="15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34" name="Google Shape;334;p4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5" name="Google Shape;335;p49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9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9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50"/>
          <p:cNvSpPr/>
          <p:nvPr>
            <p:ph idx="2" type="pic"/>
          </p:nvPr>
        </p:nvSpPr>
        <p:spPr>
          <a:xfrm>
            <a:off x="890059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5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" name="Google Shape;342;p50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3" name="Google Shape;343;p5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4" name="Google Shape;344;p50"/>
          <p:cNvSpPr/>
          <p:nvPr>
            <p:ph idx="4" type="pic"/>
          </p:nvPr>
        </p:nvSpPr>
        <p:spPr>
          <a:xfrm>
            <a:off x="2853972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50"/>
          <p:cNvSpPr/>
          <p:nvPr>
            <p:ph idx="5" type="pic"/>
          </p:nvPr>
        </p:nvSpPr>
        <p:spPr>
          <a:xfrm>
            <a:off x="4817887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0"/>
          <p:cNvSpPr/>
          <p:nvPr>
            <p:ph idx="6" type="pic"/>
          </p:nvPr>
        </p:nvSpPr>
        <p:spPr>
          <a:xfrm>
            <a:off x="6792064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0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0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0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51"/>
          <p:cNvSpPr/>
          <p:nvPr>
            <p:ph idx="2" type="pic"/>
          </p:nvPr>
        </p:nvSpPr>
        <p:spPr>
          <a:xfrm>
            <a:off x="593725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" name="Google Shape;354;p51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55" name="Google Shape;355;p5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p51"/>
          <p:cNvSpPr/>
          <p:nvPr>
            <p:ph idx="4" type="pic"/>
          </p:nvPr>
        </p:nvSpPr>
        <p:spPr>
          <a:xfrm>
            <a:off x="3328844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1"/>
          <p:cNvSpPr/>
          <p:nvPr>
            <p:ph idx="5" type="pic"/>
          </p:nvPr>
        </p:nvSpPr>
        <p:spPr>
          <a:xfrm>
            <a:off x="6063964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51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5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2"/>
          <p:cNvSpPr/>
          <p:nvPr>
            <p:ph idx="2" type="pic"/>
          </p:nvPr>
        </p:nvSpPr>
        <p:spPr>
          <a:xfrm>
            <a:off x="603250" y="2790824"/>
            <a:ext cx="3282900" cy="23526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2"/>
          <p:cNvSpPr/>
          <p:nvPr>
            <p:ph idx="3" type="pic"/>
          </p:nvPr>
        </p:nvSpPr>
        <p:spPr>
          <a:xfrm>
            <a:off x="5267324" y="2790824"/>
            <a:ext cx="3280500" cy="23526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/>
          <p:nvPr>
            <p:ph idx="4" type="pic"/>
          </p:nvPr>
        </p:nvSpPr>
        <p:spPr>
          <a:xfrm>
            <a:off x="2362200" y="1966913"/>
            <a:ext cx="4419600" cy="317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/>
          <p:nvPr>
            <p:ph idx="2" type="pic"/>
          </p:nvPr>
        </p:nvSpPr>
        <p:spPr>
          <a:xfrm>
            <a:off x="2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3"/>
          <p:cNvSpPr txBox="1"/>
          <p:nvPr>
            <p:ph idx="1" type="body"/>
          </p:nvPr>
        </p:nvSpPr>
        <p:spPr>
          <a:xfrm>
            <a:off x="5156204" y="575840"/>
            <a:ext cx="33942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53"/>
          <p:cNvSpPr txBox="1"/>
          <p:nvPr>
            <p:ph idx="3" type="body"/>
          </p:nvPr>
        </p:nvSpPr>
        <p:spPr>
          <a:xfrm>
            <a:off x="5165727" y="1306764"/>
            <a:ext cx="3394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70" name="Google Shape;370;p53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5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53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3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p5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" name="Google Shape;377;p54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78" name="Google Shape;378;p5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9" name="Google Shape;379;p54"/>
          <p:cNvSpPr/>
          <p:nvPr>
            <p:ph idx="3" type="pic"/>
          </p:nvPr>
        </p:nvSpPr>
        <p:spPr>
          <a:xfrm>
            <a:off x="593725" y="1543049"/>
            <a:ext cx="3986700" cy="275640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54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54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4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/>
          <p:nvPr>
            <p:ph idx="2" type="pic"/>
          </p:nvPr>
        </p:nvSpPr>
        <p:spPr>
          <a:xfrm>
            <a:off x="3922871" y="1686719"/>
            <a:ext cx="4598700" cy="26709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5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55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87" name="Google Shape;387;p5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8" name="Google Shape;388;p5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55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5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5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/>
          <p:nvPr>
            <p:ph idx="2" type="pic"/>
          </p:nvPr>
        </p:nvSpPr>
        <p:spPr>
          <a:xfrm>
            <a:off x="1057275" y="1771649"/>
            <a:ext cx="7029600" cy="33720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5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" name="Google Shape;395;p56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96" name="Google Shape;396;p5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9" name="Google Shape;399;p57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00" name="Google Shape;400;p5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57"/>
          <p:cNvSpPr/>
          <p:nvPr>
            <p:ph idx="3" type="pic"/>
          </p:nvPr>
        </p:nvSpPr>
        <p:spPr>
          <a:xfrm>
            <a:off x="594391" y="1543050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57"/>
          <p:cNvSpPr txBox="1"/>
          <p:nvPr/>
        </p:nvSpPr>
        <p:spPr>
          <a:xfrm>
            <a:off x="584202" y="4731464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5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57"/>
          <p:cNvSpPr/>
          <p:nvPr>
            <p:ph idx="4" type="pic"/>
          </p:nvPr>
        </p:nvSpPr>
        <p:spPr>
          <a:xfrm>
            <a:off x="4561555" y="1543050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57"/>
          <p:cNvSpPr/>
          <p:nvPr>
            <p:ph idx="5" type="pic"/>
          </p:nvPr>
        </p:nvSpPr>
        <p:spPr>
          <a:xfrm>
            <a:off x="2577973" y="2913398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57"/>
          <p:cNvSpPr/>
          <p:nvPr>
            <p:ph idx="6" type="pic"/>
          </p:nvPr>
        </p:nvSpPr>
        <p:spPr>
          <a:xfrm>
            <a:off x="6545137" y="2913398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7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7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/>
          <p:nvPr>
            <p:ph idx="2" type="pic"/>
          </p:nvPr>
        </p:nvSpPr>
        <p:spPr>
          <a:xfrm>
            <a:off x="4667249" y="1943100"/>
            <a:ext cx="31074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411" name="Google Shape;411;p5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" name="Google Shape;412;p58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13" name="Google Shape;413;p5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4" name="Google Shape;414;p58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58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8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8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59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21" name="Google Shape;421;p5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5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59"/>
          <p:cNvSpPr/>
          <p:nvPr>
            <p:ph idx="3" type="pic"/>
          </p:nvPr>
        </p:nvSpPr>
        <p:spPr>
          <a:xfrm>
            <a:off x="979246" y="1911986"/>
            <a:ext cx="2706900" cy="16290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59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9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9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0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30" name="Google Shape;430;p6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60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60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60"/>
          <p:cNvSpPr/>
          <p:nvPr>
            <p:ph idx="3" type="pic"/>
          </p:nvPr>
        </p:nvSpPr>
        <p:spPr>
          <a:xfrm>
            <a:off x="3986213" y="2021681"/>
            <a:ext cx="1216800" cy="21669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60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60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1"/>
          <p:cNvSpPr/>
          <p:nvPr>
            <p:ph idx="2" type="pic"/>
          </p:nvPr>
        </p:nvSpPr>
        <p:spPr>
          <a:xfrm>
            <a:off x="6648047" y="1804652"/>
            <a:ext cx="1573800" cy="21006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6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" name="Google Shape;439;p61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40" name="Google Shape;440;p6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1" name="Google Shape;441;p6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6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61"/>
          <p:cNvSpPr/>
          <p:nvPr>
            <p:ph idx="4" type="pic"/>
          </p:nvPr>
        </p:nvSpPr>
        <p:spPr>
          <a:xfrm>
            <a:off x="4673016" y="2437606"/>
            <a:ext cx="2107500" cy="15819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61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61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8" name="Google Shape;448;p62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49" name="Google Shape;449;p6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0" name="Google Shape;450;p62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2" name="Google Shape;452;p62"/>
          <p:cNvSpPr/>
          <p:nvPr>
            <p:ph idx="3" type="pic"/>
          </p:nvPr>
        </p:nvSpPr>
        <p:spPr>
          <a:xfrm>
            <a:off x="723197" y="1925601"/>
            <a:ext cx="1216800" cy="21669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62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2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6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0" name="Google Shape;460;p64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61" name="Google Shape;461;p6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2" name="Google Shape;462;p64"/>
          <p:cNvSpPr/>
          <p:nvPr>
            <p:ph idx="3" type="pic"/>
          </p:nvPr>
        </p:nvSpPr>
        <p:spPr>
          <a:xfrm>
            <a:off x="593726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64"/>
          <p:cNvSpPr/>
          <p:nvPr>
            <p:ph idx="4" type="pic"/>
          </p:nvPr>
        </p:nvSpPr>
        <p:spPr>
          <a:xfrm>
            <a:off x="6664326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64"/>
          <p:cNvSpPr/>
          <p:nvPr>
            <p:ph idx="5" type="pic"/>
          </p:nvPr>
        </p:nvSpPr>
        <p:spPr>
          <a:xfrm>
            <a:off x="4640792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64"/>
          <p:cNvSpPr/>
          <p:nvPr>
            <p:ph idx="6" type="pic"/>
          </p:nvPr>
        </p:nvSpPr>
        <p:spPr>
          <a:xfrm>
            <a:off x="2617259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64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64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64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p6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2" name="Google Shape;472;p65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73" name="Google Shape;473;p6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" name="Google Shape;474;p65"/>
          <p:cNvSpPr/>
          <p:nvPr>
            <p:ph idx="3" type="pic"/>
          </p:nvPr>
        </p:nvSpPr>
        <p:spPr>
          <a:xfrm>
            <a:off x="593726" y="1543049"/>
            <a:ext cx="26925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475" name="Google Shape;475;p65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65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6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66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6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586734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5" name="Google Shape;485;p67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86" name="Google Shape;486;p6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7" name="Google Shape;487;p6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6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67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67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67"/>
          <p:cNvSpPr/>
          <p:nvPr>
            <p:ph idx="3" type="pic"/>
          </p:nvPr>
        </p:nvSpPr>
        <p:spPr>
          <a:xfrm>
            <a:off x="591940" y="3128769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67"/>
          <p:cNvSpPr/>
          <p:nvPr>
            <p:ph idx="4" type="pic"/>
          </p:nvPr>
        </p:nvSpPr>
        <p:spPr>
          <a:xfrm>
            <a:off x="3524298" y="3132337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67"/>
          <p:cNvSpPr/>
          <p:nvPr>
            <p:ph idx="5" type="pic"/>
          </p:nvPr>
        </p:nvSpPr>
        <p:spPr>
          <a:xfrm>
            <a:off x="6426859" y="3132337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/>
          <p:nvPr>
            <p:ph idx="2" type="pic"/>
          </p:nvPr>
        </p:nvSpPr>
        <p:spPr>
          <a:xfrm>
            <a:off x="4090271" y="1588761"/>
            <a:ext cx="963600" cy="963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0" name="Google Shape;500;p71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01" name="Google Shape;501;p7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2" name="Google Shape;502;p7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7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71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1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10" name="Google Shape;510;p73"/>
          <p:cNvSpPr txBox="1"/>
          <p:nvPr>
            <p:ph idx="1" type="body"/>
          </p:nvPr>
        </p:nvSpPr>
        <p:spPr>
          <a:xfrm>
            <a:off x="584202" y="575841"/>
            <a:ext cx="3331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1" name="Google Shape;511;p73"/>
          <p:cNvSpPr txBox="1"/>
          <p:nvPr>
            <p:ph idx="3" type="body"/>
          </p:nvPr>
        </p:nvSpPr>
        <p:spPr>
          <a:xfrm>
            <a:off x="593725" y="959101"/>
            <a:ext cx="3331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12" name="Google Shape;512;p7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3" name="Google Shape;513;p7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/>
          <p:nvPr>
            <p:ph idx="2" type="pic"/>
          </p:nvPr>
        </p:nvSpPr>
        <p:spPr>
          <a:xfrm>
            <a:off x="4572000" y="0"/>
            <a:ext cx="45720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516" name="Google Shape;516;p74"/>
          <p:cNvSpPr txBox="1"/>
          <p:nvPr>
            <p:ph idx="1" type="body"/>
          </p:nvPr>
        </p:nvSpPr>
        <p:spPr>
          <a:xfrm>
            <a:off x="584202" y="575841"/>
            <a:ext cx="3331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7" name="Google Shape;517;p74"/>
          <p:cNvSpPr txBox="1"/>
          <p:nvPr>
            <p:ph idx="3" type="body"/>
          </p:nvPr>
        </p:nvSpPr>
        <p:spPr>
          <a:xfrm>
            <a:off x="593725" y="959101"/>
            <a:ext cx="3331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18" name="Google Shape;518;p7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9" name="Google Shape;519;p74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2" name="Google Shape;522;p75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23" name="Google Shape;523;p7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4" name="Google Shape;524;p75"/>
          <p:cNvSpPr/>
          <p:nvPr>
            <p:ph idx="3" type="pic"/>
          </p:nvPr>
        </p:nvSpPr>
        <p:spPr>
          <a:xfrm>
            <a:off x="4189509" y="1590011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75"/>
          <p:cNvSpPr/>
          <p:nvPr>
            <p:ph idx="4" type="pic"/>
          </p:nvPr>
        </p:nvSpPr>
        <p:spPr>
          <a:xfrm>
            <a:off x="152035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75"/>
          <p:cNvSpPr/>
          <p:nvPr>
            <p:ph idx="5" type="pic"/>
          </p:nvPr>
        </p:nvSpPr>
        <p:spPr>
          <a:xfrm>
            <a:off x="690730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75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7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75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75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7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76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35" name="Google Shape;535;p7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6" name="Google Shape;536;p76"/>
          <p:cNvSpPr/>
          <p:nvPr>
            <p:ph idx="3" type="pic"/>
          </p:nvPr>
        </p:nvSpPr>
        <p:spPr>
          <a:xfrm>
            <a:off x="152035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76"/>
          <p:cNvSpPr/>
          <p:nvPr>
            <p:ph idx="4" type="pic"/>
          </p:nvPr>
        </p:nvSpPr>
        <p:spPr>
          <a:xfrm>
            <a:off x="690730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76"/>
          <p:cNvSpPr/>
          <p:nvPr>
            <p:ph idx="5" type="pic"/>
          </p:nvPr>
        </p:nvSpPr>
        <p:spPr>
          <a:xfrm>
            <a:off x="4211734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76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76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76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76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Our Team Page">
  <p:cSld name="Meet Our Team Page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7"/>
          <p:cNvSpPr/>
          <p:nvPr>
            <p:ph idx="2" type="pic"/>
          </p:nvPr>
        </p:nvSpPr>
        <p:spPr>
          <a:xfrm>
            <a:off x="83617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p77"/>
          <p:cNvSpPr/>
          <p:nvPr>
            <p:ph idx="3" type="pic"/>
          </p:nvPr>
        </p:nvSpPr>
        <p:spPr>
          <a:xfrm>
            <a:off x="248003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77"/>
          <p:cNvSpPr/>
          <p:nvPr>
            <p:ph idx="4" type="pic"/>
          </p:nvPr>
        </p:nvSpPr>
        <p:spPr>
          <a:xfrm>
            <a:off x="412389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p77"/>
          <p:cNvSpPr/>
          <p:nvPr>
            <p:ph idx="5" type="pic"/>
          </p:nvPr>
        </p:nvSpPr>
        <p:spPr>
          <a:xfrm>
            <a:off x="5767750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77"/>
          <p:cNvSpPr/>
          <p:nvPr>
            <p:ph idx="6" type="pic"/>
          </p:nvPr>
        </p:nvSpPr>
        <p:spPr>
          <a:xfrm>
            <a:off x="7411611" y="1491268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77"/>
          <p:cNvSpPr/>
          <p:nvPr>
            <p:ph idx="7" type="pic"/>
          </p:nvPr>
        </p:nvSpPr>
        <p:spPr>
          <a:xfrm>
            <a:off x="83617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77"/>
          <p:cNvSpPr/>
          <p:nvPr>
            <p:ph idx="8" type="pic"/>
          </p:nvPr>
        </p:nvSpPr>
        <p:spPr>
          <a:xfrm>
            <a:off x="248003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77"/>
          <p:cNvSpPr/>
          <p:nvPr>
            <p:ph idx="9" type="pic"/>
          </p:nvPr>
        </p:nvSpPr>
        <p:spPr>
          <a:xfrm>
            <a:off x="412389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77"/>
          <p:cNvSpPr/>
          <p:nvPr>
            <p:ph idx="13" type="pic"/>
          </p:nvPr>
        </p:nvSpPr>
        <p:spPr>
          <a:xfrm>
            <a:off x="5767750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77"/>
          <p:cNvSpPr/>
          <p:nvPr>
            <p:ph idx="14" type="pic"/>
          </p:nvPr>
        </p:nvSpPr>
        <p:spPr>
          <a:xfrm>
            <a:off x="7411611" y="2990521"/>
            <a:ext cx="895500" cy="8955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7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7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6" name="Google Shape;556;p77"/>
          <p:cNvSpPr txBox="1"/>
          <p:nvPr>
            <p:ph idx="15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57" name="Google Shape;557;p7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8" name="Google Shape;558;p77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77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7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1">
  <p:cSld name="Our Creative Force 1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78"/>
          <p:cNvSpPr/>
          <p:nvPr>
            <p:ph idx="2" type="pic"/>
          </p:nvPr>
        </p:nvSpPr>
        <p:spPr>
          <a:xfrm>
            <a:off x="890059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564" name="Google Shape;564;p7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5" name="Google Shape;565;p78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66" name="Google Shape;566;p7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7" name="Google Shape;567;p78"/>
          <p:cNvSpPr/>
          <p:nvPr>
            <p:ph idx="4" type="pic"/>
          </p:nvPr>
        </p:nvSpPr>
        <p:spPr>
          <a:xfrm>
            <a:off x="2853972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78"/>
          <p:cNvSpPr/>
          <p:nvPr>
            <p:ph idx="5" type="pic"/>
          </p:nvPr>
        </p:nvSpPr>
        <p:spPr>
          <a:xfrm>
            <a:off x="4817887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78"/>
          <p:cNvSpPr/>
          <p:nvPr>
            <p:ph idx="6" type="pic"/>
          </p:nvPr>
        </p:nvSpPr>
        <p:spPr>
          <a:xfrm>
            <a:off x="6792064" y="1636182"/>
            <a:ext cx="1452000" cy="1563300"/>
          </a:xfrm>
          <a:prstGeom prst="rect">
            <a:avLst/>
          </a:prstGeom>
          <a:noFill/>
          <a:ln>
            <a:noFill/>
          </a:ln>
        </p:spPr>
      </p:sp>
      <p:sp>
        <p:nvSpPr>
          <p:cNvPr id="570" name="Google Shape;570;p78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78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78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Creative Force 2">
  <p:cSld name="Our Creative Force 2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79"/>
          <p:cNvSpPr/>
          <p:nvPr>
            <p:ph idx="2" type="pic"/>
          </p:nvPr>
        </p:nvSpPr>
        <p:spPr>
          <a:xfrm>
            <a:off x="593725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576" name="Google Shape;576;p7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79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78" name="Google Shape;578;p7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9" name="Google Shape;579;p79"/>
          <p:cNvSpPr/>
          <p:nvPr>
            <p:ph idx="4" type="pic"/>
          </p:nvPr>
        </p:nvSpPr>
        <p:spPr>
          <a:xfrm>
            <a:off x="3328844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580" name="Google Shape;580;p79"/>
          <p:cNvSpPr/>
          <p:nvPr>
            <p:ph idx="5" type="pic"/>
          </p:nvPr>
        </p:nvSpPr>
        <p:spPr>
          <a:xfrm>
            <a:off x="6063964" y="1543050"/>
            <a:ext cx="2483100" cy="1992600"/>
          </a:xfrm>
          <a:prstGeom prst="rect">
            <a:avLst/>
          </a:prstGeom>
          <a:noFill/>
          <a:ln>
            <a:noFill/>
          </a:ln>
        </p:spPr>
      </p:sp>
      <p:sp>
        <p:nvSpPr>
          <p:cNvPr id="581" name="Google Shape;581;p79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79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79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Section Break">
  <p:cSld name="Portfolio Section Break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80"/>
          <p:cNvSpPr/>
          <p:nvPr>
            <p:ph idx="2" type="pic"/>
          </p:nvPr>
        </p:nvSpPr>
        <p:spPr>
          <a:xfrm>
            <a:off x="603250" y="2790824"/>
            <a:ext cx="3282900" cy="2352600"/>
          </a:xfrm>
          <a:prstGeom prst="rect">
            <a:avLst/>
          </a:prstGeom>
          <a:noFill/>
          <a:ln>
            <a:noFill/>
          </a:ln>
        </p:spPr>
      </p:sp>
      <p:sp>
        <p:nvSpPr>
          <p:cNvPr id="587" name="Google Shape;587;p80"/>
          <p:cNvSpPr/>
          <p:nvPr>
            <p:ph idx="3" type="pic"/>
          </p:nvPr>
        </p:nvSpPr>
        <p:spPr>
          <a:xfrm>
            <a:off x="5267324" y="2790824"/>
            <a:ext cx="3280500" cy="2352600"/>
          </a:xfrm>
          <a:prstGeom prst="rect">
            <a:avLst/>
          </a:prstGeom>
          <a:noFill/>
          <a:ln>
            <a:noFill/>
          </a:ln>
        </p:spPr>
      </p:sp>
      <p:sp>
        <p:nvSpPr>
          <p:cNvPr id="588" name="Google Shape;588;p80"/>
          <p:cNvSpPr/>
          <p:nvPr>
            <p:ph idx="4" type="pic"/>
          </p:nvPr>
        </p:nvSpPr>
        <p:spPr>
          <a:xfrm>
            <a:off x="2362200" y="1966913"/>
            <a:ext cx="4419600" cy="317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 Left Half Page Picture">
  <p:cSld name="Portfolio Left Half Page Pictur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1"/>
          <p:cNvSpPr/>
          <p:nvPr>
            <p:ph idx="2" type="pic"/>
          </p:nvPr>
        </p:nvSpPr>
        <p:spPr>
          <a:xfrm>
            <a:off x="2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1" name="Google Shape;591;p81"/>
          <p:cNvSpPr txBox="1"/>
          <p:nvPr>
            <p:ph idx="1" type="body"/>
          </p:nvPr>
        </p:nvSpPr>
        <p:spPr>
          <a:xfrm>
            <a:off x="5156204" y="575840"/>
            <a:ext cx="33942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2" name="Google Shape;592;p81"/>
          <p:cNvSpPr txBox="1"/>
          <p:nvPr>
            <p:ph idx="3" type="body"/>
          </p:nvPr>
        </p:nvSpPr>
        <p:spPr>
          <a:xfrm>
            <a:off x="5165727" y="1306764"/>
            <a:ext cx="3394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593" name="Google Shape;593;p81"/>
          <p:cNvCxnSpPr/>
          <p:nvPr/>
        </p:nvCxnSpPr>
        <p:spPr>
          <a:xfrm>
            <a:off x="5165727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4" name="Google Shape;594;p81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5" name="Google Shape;595;p81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81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Portfolio Single Show">
  <p:cSld name="Simple Portfolio Single Show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2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8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0" name="Google Shape;600;p82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01" name="Google Shape;601;p8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2" name="Google Shape;602;p82"/>
          <p:cNvSpPr/>
          <p:nvPr>
            <p:ph idx="3" type="pic"/>
          </p:nvPr>
        </p:nvSpPr>
        <p:spPr>
          <a:xfrm>
            <a:off x="593725" y="1543049"/>
            <a:ext cx="3986700" cy="2756400"/>
          </a:xfrm>
          <a:prstGeom prst="rect">
            <a:avLst/>
          </a:prstGeom>
          <a:noFill/>
          <a:ln>
            <a:noFill/>
          </a:ln>
        </p:spPr>
      </p:sp>
      <p:sp>
        <p:nvSpPr>
          <p:cNvPr id="603" name="Google Shape;603;p82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82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82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Portfolio in Browser">
  <p:cSld name="Mini Portfolio in Browser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/>
          <p:nvPr>
            <p:ph idx="2" type="pic"/>
          </p:nvPr>
        </p:nvSpPr>
        <p:spPr>
          <a:xfrm>
            <a:off x="3922871" y="1686719"/>
            <a:ext cx="4598700" cy="26709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8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9" name="Google Shape;609;p83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10" name="Google Shape;610;p8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1" name="Google Shape;611;p8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83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83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8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Portfolio in Browser">
  <p:cSld name="Full Portfolio in Browser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4"/>
          <p:cNvSpPr/>
          <p:nvPr>
            <p:ph idx="2" type="pic"/>
          </p:nvPr>
        </p:nvSpPr>
        <p:spPr>
          <a:xfrm>
            <a:off x="1057275" y="1771649"/>
            <a:ext cx="7029600" cy="33720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8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8" name="Google Shape;618;p84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19" name="Google Shape;619;p8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rious Project Show Case">
  <p:cSld name="Various Project Show Case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2" name="Google Shape;622;p85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23" name="Google Shape;623;p8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4" name="Google Shape;624;p85"/>
          <p:cNvSpPr/>
          <p:nvPr>
            <p:ph idx="3" type="pic"/>
          </p:nvPr>
        </p:nvSpPr>
        <p:spPr>
          <a:xfrm>
            <a:off x="594391" y="1543050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625" name="Google Shape;625;p85"/>
          <p:cNvSpPr txBox="1"/>
          <p:nvPr/>
        </p:nvSpPr>
        <p:spPr>
          <a:xfrm>
            <a:off x="584202" y="4731464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6" name="Google Shape;626;p8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7" name="Google Shape;627;p85"/>
          <p:cNvSpPr/>
          <p:nvPr>
            <p:ph idx="4" type="pic"/>
          </p:nvPr>
        </p:nvSpPr>
        <p:spPr>
          <a:xfrm>
            <a:off x="4561555" y="1543050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628" name="Google Shape;628;p85"/>
          <p:cNvSpPr/>
          <p:nvPr>
            <p:ph idx="5" type="pic"/>
          </p:nvPr>
        </p:nvSpPr>
        <p:spPr>
          <a:xfrm>
            <a:off x="2577973" y="2913398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629" name="Google Shape;629;p85"/>
          <p:cNvSpPr/>
          <p:nvPr>
            <p:ph idx="6" type="pic"/>
          </p:nvPr>
        </p:nvSpPr>
        <p:spPr>
          <a:xfrm>
            <a:off x="6545137" y="2913398"/>
            <a:ext cx="19842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630" name="Google Shape;630;p85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85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Portfolio Showcase">
  <p:cSld name="Laptop Portfolio Showcase"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6"/>
          <p:cNvSpPr/>
          <p:nvPr>
            <p:ph idx="2" type="pic"/>
          </p:nvPr>
        </p:nvSpPr>
        <p:spPr>
          <a:xfrm>
            <a:off x="4667249" y="1943100"/>
            <a:ext cx="3107400" cy="1943400"/>
          </a:xfrm>
          <a:prstGeom prst="rect">
            <a:avLst/>
          </a:prstGeom>
          <a:noFill/>
          <a:ln>
            <a:noFill/>
          </a:ln>
        </p:spPr>
      </p:sp>
      <p:sp>
        <p:nvSpPr>
          <p:cNvPr id="634" name="Google Shape;634;p8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5" name="Google Shape;635;p86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36" name="Google Shape;636;p86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7" name="Google Shape;637;p86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86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86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86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CD Portfolio Showcase">
  <p:cSld name="LCD Portfolio Showcase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3" name="Google Shape;643;p87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44" name="Google Shape;644;p87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p87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87"/>
          <p:cNvSpPr/>
          <p:nvPr>
            <p:ph idx="3" type="pic"/>
          </p:nvPr>
        </p:nvSpPr>
        <p:spPr>
          <a:xfrm>
            <a:off x="979246" y="1911986"/>
            <a:ext cx="2706900" cy="1629000"/>
          </a:xfrm>
          <a:prstGeom prst="rect">
            <a:avLst/>
          </a:prstGeom>
          <a:noFill/>
          <a:ln>
            <a:noFill/>
          </a:ln>
        </p:spPr>
      </p:sp>
      <p:sp>
        <p:nvSpPr>
          <p:cNvPr id="647" name="Google Shape;647;p87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87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87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Center">
  <p:cSld name="iPhone Portfolio Showcase at Center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2" name="Google Shape;652;p88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53" name="Google Shape;653;p88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4" name="Google Shape;654;p88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5" name="Google Shape;655;p88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6" name="Google Shape;656;p88"/>
          <p:cNvSpPr/>
          <p:nvPr>
            <p:ph idx="3" type="pic"/>
          </p:nvPr>
        </p:nvSpPr>
        <p:spPr>
          <a:xfrm>
            <a:off x="3986213" y="2021681"/>
            <a:ext cx="1216800" cy="2166900"/>
          </a:xfrm>
          <a:prstGeom prst="rect">
            <a:avLst/>
          </a:prstGeom>
          <a:noFill/>
          <a:ln>
            <a:noFill/>
          </a:ln>
        </p:spPr>
      </p:sp>
      <p:sp>
        <p:nvSpPr>
          <p:cNvPr id="657" name="Google Shape;657;p88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88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ad Portfolio Showcase at right">
  <p:cSld name="iPad Portfolio Showcase at right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9"/>
          <p:cNvSpPr/>
          <p:nvPr>
            <p:ph idx="2" type="pic"/>
          </p:nvPr>
        </p:nvSpPr>
        <p:spPr>
          <a:xfrm>
            <a:off x="6648047" y="1804652"/>
            <a:ext cx="1573800" cy="2100600"/>
          </a:xfrm>
          <a:prstGeom prst="rect">
            <a:avLst/>
          </a:prstGeom>
          <a:noFill/>
          <a:ln>
            <a:noFill/>
          </a:ln>
        </p:spPr>
      </p:sp>
      <p:sp>
        <p:nvSpPr>
          <p:cNvPr id="661" name="Google Shape;661;p8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2" name="Google Shape;662;p89"/>
          <p:cNvSpPr txBox="1"/>
          <p:nvPr>
            <p:ph idx="3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63" name="Google Shape;663;p8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4" name="Google Shape;664;p89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8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6" name="Google Shape;666;p89"/>
          <p:cNvSpPr/>
          <p:nvPr>
            <p:ph idx="4" type="pic"/>
          </p:nvPr>
        </p:nvSpPr>
        <p:spPr>
          <a:xfrm>
            <a:off x="4673016" y="2437606"/>
            <a:ext cx="2107500" cy="1581900"/>
          </a:xfrm>
          <a:prstGeom prst="rect">
            <a:avLst/>
          </a:prstGeom>
          <a:noFill/>
          <a:ln>
            <a:noFill/>
          </a:ln>
        </p:spPr>
      </p:sp>
      <p:sp>
        <p:nvSpPr>
          <p:cNvPr id="667" name="Google Shape;667;p89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89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Phone Portfolio Showcase at Left">
  <p:cSld name="iPhone Portfolio Showcase at Left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1" name="Google Shape;671;p90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72" name="Google Shape;672;p90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3" name="Google Shape;673;p90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90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90"/>
          <p:cNvSpPr/>
          <p:nvPr>
            <p:ph idx="3" type="pic"/>
          </p:nvPr>
        </p:nvSpPr>
        <p:spPr>
          <a:xfrm>
            <a:off x="723197" y="1925601"/>
            <a:ext cx="1216800" cy="2166900"/>
          </a:xfrm>
          <a:prstGeom prst="rect">
            <a:avLst/>
          </a:prstGeom>
          <a:noFill/>
          <a:ln>
            <a:noFill/>
          </a:ln>
        </p:spPr>
      </p:sp>
      <p:sp>
        <p:nvSpPr>
          <p:cNvPr id="676" name="Google Shape;676;p90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90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Background">
  <p:cSld name="Full Background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ervices Page">
  <p:cSld name="Featured Services Page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2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2" name="Google Shape;682;p9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3" name="Google Shape;683;p92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84" name="Google Shape;684;p9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5" name="Google Shape;685;p92"/>
          <p:cNvSpPr/>
          <p:nvPr>
            <p:ph idx="3" type="pic"/>
          </p:nvPr>
        </p:nvSpPr>
        <p:spPr>
          <a:xfrm>
            <a:off x="593726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686" name="Google Shape;686;p92"/>
          <p:cNvSpPr/>
          <p:nvPr>
            <p:ph idx="4" type="pic"/>
          </p:nvPr>
        </p:nvSpPr>
        <p:spPr>
          <a:xfrm>
            <a:off x="6664326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687" name="Google Shape;687;p92"/>
          <p:cNvSpPr/>
          <p:nvPr>
            <p:ph idx="5" type="pic"/>
          </p:nvPr>
        </p:nvSpPr>
        <p:spPr>
          <a:xfrm>
            <a:off x="4640792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688" name="Google Shape;688;p92"/>
          <p:cNvSpPr/>
          <p:nvPr>
            <p:ph idx="6" type="pic"/>
          </p:nvPr>
        </p:nvSpPr>
        <p:spPr>
          <a:xfrm>
            <a:off x="2617259" y="1543049"/>
            <a:ext cx="18828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689" name="Google Shape;689;p92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92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92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Picture at Left Side">
  <p:cSld name="Small Picture at Left Side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9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5" name="Google Shape;695;p93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696" name="Google Shape;696;p9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7" name="Google Shape;697;p93"/>
          <p:cNvSpPr/>
          <p:nvPr>
            <p:ph idx="3" type="pic"/>
          </p:nvPr>
        </p:nvSpPr>
        <p:spPr>
          <a:xfrm>
            <a:off x="593726" y="1543049"/>
            <a:ext cx="26925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698" name="Google Shape;698;p93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93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9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4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3" name="Google Shape;703;p94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94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94"/>
          <p:cNvSpPr txBox="1"/>
          <p:nvPr/>
        </p:nvSpPr>
        <p:spPr>
          <a:xfrm>
            <a:off x="586734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Testimonials">
  <p:cSld name="Customer Testimonials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8" name="Google Shape;708;p95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09" name="Google Shape;709;p95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0" name="Google Shape;710;p95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95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95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95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95"/>
          <p:cNvSpPr/>
          <p:nvPr>
            <p:ph idx="3" type="pic"/>
          </p:nvPr>
        </p:nvSpPr>
        <p:spPr>
          <a:xfrm>
            <a:off x="591940" y="3128769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p95"/>
          <p:cNvSpPr/>
          <p:nvPr>
            <p:ph idx="4" type="pic"/>
          </p:nvPr>
        </p:nvSpPr>
        <p:spPr>
          <a:xfrm>
            <a:off x="3524298" y="3132337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95"/>
          <p:cNvSpPr/>
          <p:nvPr>
            <p:ph idx="5" type="pic"/>
          </p:nvPr>
        </p:nvSpPr>
        <p:spPr>
          <a:xfrm>
            <a:off x="6426859" y="3132337"/>
            <a:ext cx="570300" cy="5703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elcome Message">
  <p:cSld name="Welcome Message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6"/>
          <p:cNvSpPr/>
          <p:nvPr>
            <p:ph idx="2" type="pic"/>
          </p:nvPr>
        </p:nvSpPr>
        <p:spPr>
          <a:xfrm>
            <a:off x="4090271" y="1588761"/>
            <a:ext cx="963600" cy="963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age" type="blank">
  <p:cSld name="BLANK"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Content">
  <p:cSld name="Title &amp; Content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3" name="Google Shape;723;p99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24" name="Google Shape;724;p99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5" name="Google Shape;725;p99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p99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p99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99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Page">
  <p:cSld name="Section Break Page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Half Pictgure in Page">
  <p:cSld name="Right Half Pictgure in Page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3" name="Google Shape;733;p101"/>
          <p:cNvSpPr txBox="1"/>
          <p:nvPr>
            <p:ph idx="1" type="body"/>
          </p:nvPr>
        </p:nvSpPr>
        <p:spPr>
          <a:xfrm>
            <a:off x="584202" y="575841"/>
            <a:ext cx="3331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4" name="Google Shape;734;p101"/>
          <p:cNvSpPr txBox="1"/>
          <p:nvPr>
            <p:ph idx="3" type="body"/>
          </p:nvPr>
        </p:nvSpPr>
        <p:spPr>
          <a:xfrm>
            <a:off x="593725" y="959101"/>
            <a:ext cx="3331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35" name="Google Shape;735;p101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6" name="Google Shape;736;p101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i Right Pictgure in Page">
  <p:cSld name="Mini Right Pictgure in Page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2"/>
          <p:cNvSpPr/>
          <p:nvPr>
            <p:ph idx="2" type="pic"/>
          </p:nvPr>
        </p:nvSpPr>
        <p:spPr>
          <a:xfrm>
            <a:off x="4572000" y="0"/>
            <a:ext cx="45720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739" name="Google Shape;739;p102"/>
          <p:cNvSpPr txBox="1"/>
          <p:nvPr>
            <p:ph idx="1" type="body"/>
          </p:nvPr>
        </p:nvSpPr>
        <p:spPr>
          <a:xfrm>
            <a:off x="584202" y="575841"/>
            <a:ext cx="33312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0" name="Google Shape;740;p102"/>
          <p:cNvSpPr txBox="1"/>
          <p:nvPr>
            <p:ph idx="3" type="body"/>
          </p:nvPr>
        </p:nvSpPr>
        <p:spPr>
          <a:xfrm>
            <a:off x="593725" y="959101"/>
            <a:ext cx="3331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1" name="Google Shape;741;p102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2" name="Google Shape;742;p102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1">
  <p:cSld name="Company History Page 1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p103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46" name="Google Shape;746;p103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7" name="Google Shape;747;p103"/>
          <p:cNvSpPr/>
          <p:nvPr>
            <p:ph idx="3" type="pic"/>
          </p:nvPr>
        </p:nvSpPr>
        <p:spPr>
          <a:xfrm>
            <a:off x="4189509" y="1590011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8" name="Google Shape;748;p103"/>
          <p:cNvSpPr/>
          <p:nvPr>
            <p:ph idx="4" type="pic"/>
          </p:nvPr>
        </p:nvSpPr>
        <p:spPr>
          <a:xfrm>
            <a:off x="152035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103"/>
          <p:cNvSpPr/>
          <p:nvPr>
            <p:ph idx="5" type="pic"/>
          </p:nvPr>
        </p:nvSpPr>
        <p:spPr>
          <a:xfrm>
            <a:off x="690730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103"/>
          <p:cNvSpPr txBox="1"/>
          <p:nvPr/>
        </p:nvSpPr>
        <p:spPr>
          <a:xfrm>
            <a:off x="6681306" y="4722841"/>
            <a:ext cx="1160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BUSNESS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PROPOSAL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103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2" name="Google Shape;752;p103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103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103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ny History Page 2">
  <p:cSld name="Company History Page 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7" name="Google Shape;757;p104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758" name="Google Shape;758;p104"/>
          <p:cNvCxnSpPr/>
          <p:nvPr/>
        </p:nvCxnSpPr>
        <p:spPr>
          <a:xfrm>
            <a:off x="593725" y="492067"/>
            <a:ext cx="9144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59" name="Google Shape;759;p104"/>
          <p:cNvSpPr/>
          <p:nvPr>
            <p:ph idx="3" type="pic"/>
          </p:nvPr>
        </p:nvSpPr>
        <p:spPr>
          <a:xfrm>
            <a:off x="152035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104"/>
          <p:cNvSpPr/>
          <p:nvPr>
            <p:ph idx="4" type="pic"/>
          </p:nvPr>
        </p:nvSpPr>
        <p:spPr>
          <a:xfrm>
            <a:off x="690730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1" name="Google Shape;761;p104"/>
          <p:cNvSpPr/>
          <p:nvPr>
            <p:ph idx="5" type="pic"/>
          </p:nvPr>
        </p:nvSpPr>
        <p:spPr>
          <a:xfrm>
            <a:off x="4211734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p104"/>
          <p:cNvSpPr txBox="1"/>
          <p:nvPr/>
        </p:nvSpPr>
        <p:spPr>
          <a:xfrm>
            <a:off x="7939422" y="4722841"/>
            <a:ext cx="207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3" name="Google Shape;763;p104"/>
          <p:cNvSpPr/>
          <p:nvPr/>
        </p:nvSpPr>
        <p:spPr>
          <a:xfrm>
            <a:off x="8407428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883" y="679"/>
                </a:moveTo>
                <a:cubicBezTo>
                  <a:pt x="1338" y="1175"/>
                  <a:pt x="1338" y="1175"/>
                  <a:pt x="1338" y="1175"/>
                </a:cubicBezTo>
                <a:cubicBezTo>
                  <a:pt x="883" y="1671"/>
                  <a:pt x="883" y="1671"/>
                  <a:pt x="883" y="1671"/>
                </a:cubicBezTo>
                <a:cubicBezTo>
                  <a:pt x="844" y="1710"/>
                  <a:pt x="844" y="1774"/>
                  <a:pt x="883" y="1813"/>
                </a:cubicBezTo>
                <a:cubicBezTo>
                  <a:pt x="922" y="1852"/>
                  <a:pt x="985" y="1852"/>
                  <a:pt x="1023" y="1813"/>
                </a:cubicBezTo>
                <a:cubicBezTo>
                  <a:pt x="1579" y="1246"/>
                  <a:pt x="1579" y="1246"/>
                  <a:pt x="1579" y="1246"/>
                </a:cubicBezTo>
                <a:cubicBezTo>
                  <a:pt x="1618" y="1207"/>
                  <a:pt x="1618" y="1143"/>
                  <a:pt x="1579" y="1104"/>
                </a:cubicBezTo>
                <a:cubicBezTo>
                  <a:pt x="1023" y="537"/>
                  <a:pt x="1023" y="537"/>
                  <a:pt x="1023" y="537"/>
                </a:cubicBezTo>
                <a:cubicBezTo>
                  <a:pt x="985" y="498"/>
                  <a:pt x="922" y="498"/>
                  <a:pt x="883" y="537"/>
                </a:cubicBezTo>
                <a:cubicBezTo>
                  <a:pt x="844" y="576"/>
                  <a:pt x="844" y="640"/>
                  <a:pt x="883" y="679"/>
                </a:cubicBezTo>
                <a:close/>
                <a:moveTo>
                  <a:pt x="0" y="1175"/>
                </a:move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lose/>
                <a:moveTo>
                  <a:pt x="2198" y="1175"/>
                </a:move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104"/>
          <p:cNvSpPr/>
          <p:nvPr/>
        </p:nvSpPr>
        <p:spPr>
          <a:xfrm>
            <a:off x="8244097" y="4713316"/>
            <a:ext cx="141259" cy="141258"/>
          </a:xfrm>
          <a:custGeom>
            <a:rect b="b" l="l" r="r" t="t"/>
            <a:pathLst>
              <a:path extrusionOk="0" h="2350" w="2350">
                <a:moveTo>
                  <a:pt x="1467" y="1671"/>
                </a:moveTo>
                <a:cubicBezTo>
                  <a:pt x="1012" y="1175"/>
                  <a:pt x="1012" y="1175"/>
                  <a:pt x="1012" y="1175"/>
                </a:cubicBezTo>
                <a:cubicBezTo>
                  <a:pt x="1467" y="679"/>
                  <a:pt x="1467" y="679"/>
                  <a:pt x="1467" y="679"/>
                </a:cubicBezTo>
                <a:cubicBezTo>
                  <a:pt x="1506" y="640"/>
                  <a:pt x="1506" y="576"/>
                  <a:pt x="1467" y="537"/>
                </a:cubicBezTo>
                <a:cubicBezTo>
                  <a:pt x="1428" y="498"/>
                  <a:pt x="1365" y="498"/>
                  <a:pt x="1327" y="537"/>
                </a:cubicBezTo>
                <a:cubicBezTo>
                  <a:pt x="771" y="1104"/>
                  <a:pt x="771" y="1104"/>
                  <a:pt x="771" y="1104"/>
                </a:cubicBezTo>
                <a:cubicBezTo>
                  <a:pt x="732" y="1143"/>
                  <a:pt x="732" y="1207"/>
                  <a:pt x="771" y="1246"/>
                </a:cubicBezTo>
                <a:cubicBezTo>
                  <a:pt x="1327" y="1813"/>
                  <a:pt x="1327" y="1813"/>
                  <a:pt x="1327" y="1813"/>
                </a:cubicBezTo>
                <a:cubicBezTo>
                  <a:pt x="1365" y="1852"/>
                  <a:pt x="1428" y="1852"/>
                  <a:pt x="1467" y="1813"/>
                </a:cubicBezTo>
                <a:cubicBezTo>
                  <a:pt x="1506" y="1774"/>
                  <a:pt x="1506" y="1710"/>
                  <a:pt x="1467" y="1671"/>
                </a:cubicBezTo>
                <a:close/>
                <a:moveTo>
                  <a:pt x="2350" y="1175"/>
                </a:moveTo>
                <a:cubicBezTo>
                  <a:pt x="2350" y="526"/>
                  <a:pt x="1824" y="0"/>
                  <a:pt x="1175" y="0"/>
                </a:cubicBezTo>
                <a:cubicBezTo>
                  <a:pt x="526" y="0"/>
                  <a:pt x="0" y="526"/>
                  <a:pt x="0" y="1175"/>
                </a:cubicBezTo>
                <a:cubicBezTo>
                  <a:pt x="0" y="1824"/>
                  <a:pt x="526" y="2350"/>
                  <a:pt x="1175" y="2350"/>
                </a:cubicBezTo>
                <a:cubicBezTo>
                  <a:pt x="1824" y="2350"/>
                  <a:pt x="2350" y="1824"/>
                  <a:pt x="2350" y="1175"/>
                </a:cubicBezTo>
                <a:close/>
                <a:moveTo>
                  <a:pt x="152" y="1175"/>
                </a:moveTo>
                <a:cubicBezTo>
                  <a:pt x="152" y="610"/>
                  <a:pt x="610" y="152"/>
                  <a:pt x="1175" y="152"/>
                </a:cubicBezTo>
                <a:cubicBezTo>
                  <a:pt x="1740" y="152"/>
                  <a:pt x="2198" y="610"/>
                  <a:pt x="2198" y="1175"/>
                </a:cubicBezTo>
                <a:cubicBezTo>
                  <a:pt x="2198" y="1740"/>
                  <a:pt x="1740" y="2198"/>
                  <a:pt x="1175" y="2198"/>
                </a:cubicBezTo>
                <a:cubicBezTo>
                  <a:pt x="610" y="2198"/>
                  <a:pt x="152" y="1740"/>
                  <a:pt x="152" y="11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104"/>
          <p:cNvSpPr txBox="1"/>
          <p:nvPr/>
        </p:nvSpPr>
        <p:spPr>
          <a:xfrm>
            <a:off x="593725" y="4722841"/>
            <a:ext cx="17835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180 DEGREES </a:t>
            </a:r>
            <a:r>
              <a:rPr b="1" i="0" lang="en" sz="8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CONSULTING</a:t>
            </a:r>
            <a:endParaRPr b="1" i="0" sz="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8" Type="http://schemas.openxmlformats.org/officeDocument/2006/relationships/theme" Target="../theme/theme6.xml"/><Relationship Id="rId27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92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17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97.xml"/><Relationship Id="rId6" Type="http://schemas.openxmlformats.org/officeDocument/2006/relationships/slideLayout" Target="../slideLayouts/slideLayout98.xml"/><Relationship Id="rId7" Type="http://schemas.openxmlformats.org/officeDocument/2006/relationships/slideLayout" Target="../slideLayouts/slideLayout99.xml"/><Relationship Id="rId8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8FA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13.png"/><Relationship Id="rId7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2.jp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6" name="Google Shape;94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2725" y="0"/>
            <a:ext cx="1039873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25"/>
          <p:cNvSpPr/>
          <p:nvPr/>
        </p:nvSpPr>
        <p:spPr>
          <a:xfrm>
            <a:off x="-692725" y="1388750"/>
            <a:ext cx="3105600" cy="137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7"/>
              <a:buFont typeface="Arial"/>
              <a:buNone/>
            </a:pPr>
            <a:r>
              <a:t/>
            </a:r>
            <a:endParaRPr i="0" sz="1287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48" name="Google Shape;948;p125"/>
          <p:cNvCxnSpPr/>
          <p:nvPr/>
        </p:nvCxnSpPr>
        <p:spPr>
          <a:xfrm flipH="1" rot="10800000">
            <a:off x="1814664" y="2073496"/>
            <a:ext cx="435300" cy="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9" name="Google Shape;949;p125"/>
          <p:cNvSpPr/>
          <p:nvPr/>
        </p:nvSpPr>
        <p:spPr>
          <a:xfrm>
            <a:off x="-540475" y="1529800"/>
            <a:ext cx="29532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</a:pPr>
            <a:r>
              <a:rPr lang="en" sz="275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RISK ANALYSIS</a:t>
            </a:r>
            <a:endParaRPr sz="275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50" name="Google Shape;950;p125"/>
          <p:cNvSpPr txBox="1"/>
          <p:nvPr/>
        </p:nvSpPr>
        <p:spPr>
          <a:xfrm>
            <a:off x="-187175" y="2126700"/>
            <a:ext cx="25497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7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 Visual Exploration of Risk Among Trucks and Drivers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3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Risk: Truck </a:t>
            </a:r>
            <a:r>
              <a:rPr lang="en">
                <a:solidFill>
                  <a:schemeClr val="accent2"/>
                </a:solidFill>
              </a:rPr>
              <a:t>Model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26" name="Google Shape;1126;p13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0" y="1007550"/>
            <a:ext cx="5389501" cy="40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34"/>
          <p:cNvSpPr txBox="1"/>
          <p:nvPr/>
        </p:nvSpPr>
        <p:spPr>
          <a:xfrm>
            <a:off x="6395925" y="1543050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</a:t>
            </a:r>
            <a:endParaRPr b="1" i="0" sz="2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8" name="Google Shape;1128;p134"/>
          <p:cNvSpPr txBox="1"/>
          <p:nvPr/>
        </p:nvSpPr>
        <p:spPr>
          <a:xfrm>
            <a:off x="6238875" y="1833095"/>
            <a:ext cx="2095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Bar Graph</a:t>
            </a: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0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Truck models by average risk factor.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observation: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This visualization offers a simpler picture of the tree map. Even though Ford and Caterpillar have the highest number of trucks their Average Risk factor is still lower than the other models.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35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Events Occurrence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-</a:t>
            </a:r>
            <a:r>
              <a:rPr lang="en">
                <a:solidFill>
                  <a:schemeClr val="accent2"/>
                </a:solidFill>
              </a:rPr>
              <a:t> Depends on Velocity?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34" name="Google Shape;1134;p135"/>
          <p:cNvPicPr preferRelativeResize="0"/>
          <p:nvPr/>
        </p:nvPicPr>
        <p:blipFill rotWithShape="1">
          <a:blip r:embed="rId3">
            <a:alphaModFix/>
          </a:blip>
          <a:srcRect b="0" l="0" r="1768" t="4196"/>
          <a:stretch/>
        </p:blipFill>
        <p:spPr>
          <a:xfrm>
            <a:off x="584200" y="1269000"/>
            <a:ext cx="5164950" cy="336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35"/>
          <p:cNvSpPr txBox="1"/>
          <p:nvPr/>
        </p:nvSpPr>
        <p:spPr>
          <a:xfrm>
            <a:off x="6360925" y="1745920"/>
            <a:ext cx="2095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Line Graph: </a:t>
            </a:r>
            <a:r>
              <a:rPr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This graph visualizes velocity by average number of events. 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Conclusion: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Velocity does not seem to  have a direct 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impact on event occurrence as we thought. We could say that occurrence of events might depend more on the driver than it does on velocity.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6" name="Google Shape;1136;p135"/>
          <p:cNvSpPr txBox="1"/>
          <p:nvPr/>
        </p:nvSpPr>
        <p:spPr>
          <a:xfrm>
            <a:off x="6517975" y="1455875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</a:t>
            </a:r>
            <a:endParaRPr b="1" i="0" sz="2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7" name="Google Shape;1137;p135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3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Diving Deeper: </a:t>
            </a:r>
            <a:r>
              <a:rPr lang="en">
                <a:solidFill>
                  <a:schemeClr val="accent2"/>
                </a:solidFill>
              </a:rPr>
              <a:t>Re-evaluating Risk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43" name="Google Shape;1143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0" y="959250"/>
            <a:ext cx="4245125" cy="37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36"/>
          <p:cNvSpPr txBox="1"/>
          <p:nvPr/>
        </p:nvSpPr>
        <p:spPr>
          <a:xfrm>
            <a:off x="5710125" y="1543050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</a:t>
            </a:r>
            <a:endParaRPr b="1" i="0" sz="2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5" name="Google Shape;1145;p136"/>
          <p:cNvSpPr txBox="1"/>
          <p:nvPr/>
        </p:nvSpPr>
        <p:spPr>
          <a:xfrm>
            <a:off x="5553075" y="1833095"/>
            <a:ext cx="2095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Cities by sum of Risk Factor 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Size:</a:t>
            </a:r>
            <a:r>
              <a:rPr b="1"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Bubbles sized by sum of events. 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observation: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The cities with highest average in the previous slides do not seem to have highest sums. </a:t>
            </a:r>
            <a:endParaRPr b="1" sz="10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6" name="Google Shape;1146;p136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3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Initial Risk Perception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52" name="Google Shape;1152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425" y="959250"/>
            <a:ext cx="3769376" cy="371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37"/>
          <p:cNvSpPr txBox="1"/>
          <p:nvPr/>
        </p:nvSpPr>
        <p:spPr>
          <a:xfrm>
            <a:off x="5710125" y="1543050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</a:t>
            </a:r>
            <a:endParaRPr b="1" i="0" sz="2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4" name="Google Shape;1154;p137"/>
          <p:cNvSpPr txBox="1"/>
          <p:nvPr/>
        </p:nvSpPr>
        <p:spPr>
          <a:xfrm>
            <a:off x="5553075" y="1833095"/>
            <a:ext cx="2095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Cities by average Risk Factor 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Size</a:t>
            </a: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Bubbles sized by average of events. 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observation: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The cities with highest averages are Hollister, Occidental, Markleeville, Gilroy.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5" name="Google Shape;1155;p137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3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Uncovering the True Risk: </a:t>
            </a:r>
            <a:r>
              <a:rPr lang="en">
                <a:solidFill>
                  <a:schemeClr val="accent2"/>
                </a:solidFill>
              </a:rPr>
              <a:t>Emerges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61" name="Google Shape;1161;p138"/>
          <p:cNvPicPr preferRelativeResize="0"/>
          <p:nvPr/>
        </p:nvPicPr>
        <p:blipFill rotWithShape="1">
          <a:blip r:embed="rId3">
            <a:alphaModFix/>
          </a:blip>
          <a:srcRect b="0" l="13503" r="13503" t="0"/>
          <a:stretch/>
        </p:blipFill>
        <p:spPr>
          <a:xfrm>
            <a:off x="383675" y="1470698"/>
            <a:ext cx="2709929" cy="23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38"/>
          <p:cNvPicPr preferRelativeResize="0"/>
          <p:nvPr/>
        </p:nvPicPr>
        <p:blipFill rotWithShape="1">
          <a:blip r:embed="rId4">
            <a:alphaModFix/>
          </a:blip>
          <a:srcRect b="0" l="8012" r="8003" t="0"/>
          <a:stretch/>
        </p:blipFill>
        <p:spPr>
          <a:xfrm>
            <a:off x="3151375" y="1470698"/>
            <a:ext cx="2725301" cy="23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138"/>
          <p:cNvSpPr txBox="1"/>
          <p:nvPr/>
        </p:nvSpPr>
        <p:spPr>
          <a:xfrm>
            <a:off x="6395925" y="1543050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</a:t>
            </a:r>
            <a:endParaRPr b="1" i="0" sz="2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4" name="Google Shape;1164;p138"/>
          <p:cNvSpPr txBox="1"/>
          <p:nvPr/>
        </p:nvSpPr>
        <p:spPr>
          <a:xfrm>
            <a:off x="6238875" y="1833095"/>
            <a:ext cx="2095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Occidental is one of the cities which has highest average number of events. However, when considering sum of events, it does not appear to be risky.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Lato"/>
              <a:buChar char="●"/>
            </a:pP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This could be because Occidental has lower number of events but high risk factor drivers.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5" name="Google Shape;1165;p138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38"/>
          <p:cNvSpPr txBox="1"/>
          <p:nvPr/>
        </p:nvSpPr>
        <p:spPr>
          <a:xfrm>
            <a:off x="848087" y="1209675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Averages</a:t>
            </a:r>
            <a:endParaRPr b="1" i="0" sz="1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7" name="Google Shape;1167;p138"/>
          <p:cNvSpPr txBox="1"/>
          <p:nvPr/>
        </p:nvSpPr>
        <p:spPr>
          <a:xfrm>
            <a:off x="3623487" y="1209675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Sums</a:t>
            </a:r>
            <a:endParaRPr b="1" i="0" sz="18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3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Avoid These Drivers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73" name="Google Shape;117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5" y="1377091"/>
            <a:ext cx="5068867" cy="283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39"/>
          <p:cNvSpPr txBox="1"/>
          <p:nvPr/>
        </p:nvSpPr>
        <p:spPr>
          <a:xfrm>
            <a:off x="6395925" y="1543050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</a:t>
            </a:r>
            <a:endParaRPr b="1" i="0" sz="2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5" name="Google Shape;1175;p139"/>
          <p:cNvSpPr txBox="1"/>
          <p:nvPr/>
        </p:nvSpPr>
        <p:spPr>
          <a:xfrm>
            <a:off x="6238875" y="1833095"/>
            <a:ext cx="2095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Treemap visualization:</a:t>
            </a:r>
            <a:r>
              <a:rPr b="1" lang="en" sz="10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Truck models sized by aggregated risk factor per model sum and driver attribute value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Color:</a:t>
            </a:r>
            <a:r>
              <a:rPr b="1"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by model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observation: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Although A97 is an outlier, they are terrible at driving and you should avoid them at all cost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6" name="Google Shape;1176;p139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7" name="Google Shape;1177;p139"/>
          <p:cNvPicPr preferRelativeResize="0"/>
          <p:nvPr/>
        </p:nvPicPr>
        <p:blipFill rotWithShape="1">
          <a:blip r:embed="rId4">
            <a:alphaModFix/>
          </a:blip>
          <a:srcRect b="0" l="14039" r="14039" t="0"/>
          <a:stretch/>
        </p:blipFill>
        <p:spPr>
          <a:xfrm>
            <a:off x="5902175" y="3788550"/>
            <a:ext cx="1151400" cy="11271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178" name="Google Shape;1178;p139"/>
          <p:cNvSpPr txBox="1"/>
          <p:nvPr/>
        </p:nvSpPr>
        <p:spPr>
          <a:xfrm>
            <a:off x="7218075" y="4156850"/>
            <a:ext cx="11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A97?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40"/>
          <p:cNvSpPr/>
          <p:nvPr/>
        </p:nvSpPr>
        <p:spPr>
          <a:xfrm>
            <a:off x="593725" y="1085850"/>
            <a:ext cx="7944000" cy="107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4" name="Google Shape;1184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6200" y="1190625"/>
            <a:ext cx="5757674" cy="3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4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REGRESSION</a:t>
            </a:r>
            <a:r>
              <a:rPr b="0" i="0" lang="en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b="0" i="0" lang="en" sz="2200" u="none" cap="none" strike="noStrik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MODELING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86" name="Google Shape;1186;p140"/>
          <p:cNvSpPr/>
          <p:nvPr/>
        </p:nvSpPr>
        <p:spPr>
          <a:xfrm>
            <a:off x="4122844" y="1402134"/>
            <a:ext cx="3681102" cy="2628971"/>
          </a:xfrm>
          <a:custGeom>
            <a:rect b="b" l="l" r="r" t="t"/>
            <a:pathLst>
              <a:path extrusionOk="0" h="2014537" w="3243262">
                <a:moveTo>
                  <a:pt x="0" y="0"/>
                </a:moveTo>
                <a:lnTo>
                  <a:pt x="3243262" y="0"/>
                </a:lnTo>
                <a:lnTo>
                  <a:pt x="3243262" y="2014537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40"/>
          <p:cNvSpPr txBox="1"/>
          <p:nvPr/>
        </p:nvSpPr>
        <p:spPr>
          <a:xfrm>
            <a:off x="777990" y="1287686"/>
            <a:ext cx="2507100" cy="1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Integrated with R In Tableau</a:t>
            </a:r>
            <a:endParaRPr b="1" i="0" sz="100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8" name="Google Shape;1188;p140"/>
          <p:cNvSpPr txBox="1"/>
          <p:nvPr/>
        </p:nvSpPr>
        <p:spPr>
          <a:xfrm>
            <a:off x="844021" y="2428867"/>
            <a:ext cx="206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Build the regression model and Fit the data to the predicted model.</a:t>
            </a:r>
            <a:endParaRPr b="0" i="0" sz="75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89" name="Google Shape;1189;p140"/>
          <p:cNvGrpSpPr/>
          <p:nvPr/>
        </p:nvGrpSpPr>
        <p:grpSpPr>
          <a:xfrm>
            <a:off x="425479" y="2442839"/>
            <a:ext cx="262800" cy="262800"/>
            <a:chOff x="806479" y="2823839"/>
            <a:chExt cx="262800" cy="262800"/>
          </a:xfrm>
        </p:grpSpPr>
        <p:sp>
          <p:nvSpPr>
            <p:cNvPr id="1190" name="Google Shape;1190;p140"/>
            <p:cNvSpPr/>
            <p:nvPr/>
          </p:nvSpPr>
          <p:spPr>
            <a:xfrm>
              <a:off x="806479" y="2823839"/>
              <a:ext cx="262800" cy="26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140"/>
            <p:cNvSpPr/>
            <p:nvPr/>
          </p:nvSpPr>
          <p:spPr>
            <a:xfrm>
              <a:off x="862797" y="2886501"/>
              <a:ext cx="153680" cy="136557"/>
            </a:xfrm>
            <a:custGeom>
              <a:rect b="b" l="l" r="r" t="t"/>
              <a:pathLst>
                <a:path extrusionOk="0" h="2123" w="2388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192" name="Google Shape;1192;p140"/>
          <p:cNvGrpSpPr/>
          <p:nvPr/>
        </p:nvGrpSpPr>
        <p:grpSpPr>
          <a:xfrm>
            <a:off x="425479" y="2910475"/>
            <a:ext cx="262800" cy="262800"/>
            <a:chOff x="806479" y="3291475"/>
            <a:chExt cx="262800" cy="262800"/>
          </a:xfrm>
        </p:grpSpPr>
        <p:sp>
          <p:nvSpPr>
            <p:cNvPr id="1193" name="Google Shape;1193;p140"/>
            <p:cNvSpPr/>
            <p:nvPr/>
          </p:nvSpPr>
          <p:spPr>
            <a:xfrm>
              <a:off x="806479" y="3291475"/>
              <a:ext cx="262800" cy="26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140"/>
            <p:cNvSpPr/>
            <p:nvPr/>
          </p:nvSpPr>
          <p:spPr>
            <a:xfrm>
              <a:off x="883180" y="3354949"/>
              <a:ext cx="146774" cy="132602"/>
            </a:xfrm>
            <a:custGeom>
              <a:rect b="b" l="l" r="r" t="t"/>
              <a:pathLst>
                <a:path extrusionOk="0" h="239" w="266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5" name="Google Shape;1195;p140"/>
          <p:cNvSpPr txBox="1"/>
          <p:nvPr/>
        </p:nvSpPr>
        <p:spPr>
          <a:xfrm>
            <a:off x="844021" y="2895338"/>
            <a:ext cx="206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Plotted</a:t>
            </a: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the actual data and predicted data</a:t>
            </a:r>
            <a:endParaRPr b="0" i="0" sz="75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96" name="Google Shape;1196;p140"/>
          <p:cNvCxnSpPr/>
          <p:nvPr/>
        </p:nvCxnSpPr>
        <p:spPr>
          <a:xfrm>
            <a:off x="425479" y="3519488"/>
            <a:ext cx="24786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97" name="Google Shape;1197;p14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29" r="39" t="0"/>
          <a:stretch/>
        </p:blipFill>
        <p:spPr>
          <a:xfrm>
            <a:off x="3479633" y="1402134"/>
            <a:ext cx="4326646" cy="2705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40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4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Integrating</a:t>
            </a:r>
            <a:r>
              <a:rPr lang="en"/>
              <a:t> Python with Tableau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04" name="Google Shape;1204;p141"/>
          <p:cNvSpPr txBox="1"/>
          <p:nvPr/>
        </p:nvSpPr>
        <p:spPr>
          <a:xfrm>
            <a:off x="6298325" y="1329174"/>
            <a:ext cx="20952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Step1:  Download the Tabpy server and run the server.</a:t>
            </a:r>
            <a:b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Command: pip install tabpy</a:t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Go to tabpy folder and start server</a:t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05" name="Google Shape;1205;p141"/>
          <p:cNvGrpSpPr/>
          <p:nvPr/>
        </p:nvGrpSpPr>
        <p:grpSpPr>
          <a:xfrm>
            <a:off x="5851288" y="1351676"/>
            <a:ext cx="262800" cy="262800"/>
            <a:chOff x="5373663" y="2392451"/>
            <a:chExt cx="262800" cy="262800"/>
          </a:xfrm>
        </p:grpSpPr>
        <p:sp>
          <p:nvSpPr>
            <p:cNvPr id="1206" name="Google Shape;1206;p141"/>
            <p:cNvSpPr/>
            <p:nvPr/>
          </p:nvSpPr>
          <p:spPr>
            <a:xfrm>
              <a:off x="5373663" y="2392451"/>
              <a:ext cx="262800" cy="26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141"/>
            <p:cNvSpPr/>
            <p:nvPr/>
          </p:nvSpPr>
          <p:spPr>
            <a:xfrm>
              <a:off x="5429981" y="2455113"/>
              <a:ext cx="153680" cy="136557"/>
            </a:xfrm>
            <a:custGeom>
              <a:rect b="b" l="l" r="r" t="t"/>
              <a:pathLst>
                <a:path extrusionOk="0" h="2123" w="2388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grpSp>
        <p:nvGrpSpPr>
          <p:cNvPr id="1208" name="Google Shape;1208;p141"/>
          <p:cNvGrpSpPr/>
          <p:nvPr/>
        </p:nvGrpSpPr>
        <p:grpSpPr>
          <a:xfrm>
            <a:off x="5865538" y="2927859"/>
            <a:ext cx="262800" cy="262800"/>
            <a:chOff x="5373663" y="2901034"/>
            <a:chExt cx="262800" cy="262800"/>
          </a:xfrm>
        </p:grpSpPr>
        <p:sp>
          <p:nvSpPr>
            <p:cNvPr id="1209" name="Google Shape;1209;p141"/>
            <p:cNvSpPr/>
            <p:nvPr/>
          </p:nvSpPr>
          <p:spPr>
            <a:xfrm>
              <a:off x="5373663" y="2901034"/>
              <a:ext cx="262800" cy="26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141"/>
            <p:cNvSpPr/>
            <p:nvPr/>
          </p:nvSpPr>
          <p:spPr>
            <a:xfrm>
              <a:off x="5450364" y="2964508"/>
              <a:ext cx="146774" cy="132602"/>
            </a:xfrm>
            <a:custGeom>
              <a:rect b="b" l="l" r="r" t="t"/>
              <a:pathLst>
                <a:path extrusionOk="0" h="239" w="266">
                  <a:moveTo>
                    <a:pt x="213" y="211"/>
                  </a:moveTo>
                  <a:cubicBezTo>
                    <a:pt x="213" y="219"/>
                    <a:pt x="213" y="239"/>
                    <a:pt x="213" y="239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8" y="182"/>
                    <a:pt x="18" y="180"/>
                    <a:pt x="21" y="179"/>
                  </a:cubicBezTo>
                  <a:cubicBezTo>
                    <a:pt x="54" y="167"/>
                    <a:pt x="65" y="157"/>
                    <a:pt x="65" y="135"/>
                  </a:cubicBezTo>
                  <a:cubicBezTo>
                    <a:pt x="65" y="122"/>
                    <a:pt x="55" y="126"/>
                    <a:pt x="51" y="103"/>
                  </a:cubicBezTo>
                  <a:cubicBezTo>
                    <a:pt x="48" y="93"/>
                    <a:pt x="40" y="103"/>
                    <a:pt x="38" y="80"/>
                  </a:cubicBezTo>
                  <a:cubicBezTo>
                    <a:pt x="38" y="71"/>
                    <a:pt x="43" y="69"/>
                    <a:pt x="43" y="69"/>
                  </a:cubicBezTo>
                  <a:cubicBezTo>
                    <a:pt x="43" y="69"/>
                    <a:pt x="41" y="56"/>
                    <a:pt x="39" y="46"/>
                  </a:cubicBezTo>
                  <a:cubicBezTo>
                    <a:pt x="38" y="33"/>
                    <a:pt x="47" y="0"/>
                    <a:pt x="93" y="0"/>
                  </a:cubicBezTo>
                  <a:cubicBezTo>
                    <a:pt x="139" y="0"/>
                    <a:pt x="147" y="33"/>
                    <a:pt x="146" y="46"/>
                  </a:cubicBezTo>
                  <a:cubicBezTo>
                    <a:pt x="145" y="56"/>
                    <a:pt x="142" y="69"/>
                    <a:pt x="142" y="69"/>
                  </a:cubicBezTo>
                  <a:cubicBezTo>
                    <a:pt x="142" y="69"/>
                    <a:pt x="148" y="71"/>
                    <a:pt x="148" y="80"/>
                  </a:cubicBezTo>
                  <a:cubicBezTo>
                    <a:pt x="146" y="103"/>
                    <a:pt x="137" y="93"/>
                    <a:pt x="135" y="103"/>
                  </a:cubicBezTo>
                  <a:cubicBezTo>
                    <a:pt x="131" y="126"/>
                    <a:pt x="121" y="122"/>
                    <a:pt x="121" y="135"/>
                  </a:cubicBezTo>
                  <a:cubicBezTo>
                    <a:pt x="121" y="157"/>
                    <a:pt x="131" y="167"/>
                    <a:pt x="164" y="179"/>
                  </a:cubicBezTo>
                  <a:cubicBezTo>
                    <a:pt x="197" y="191"/>
                    <a:pt x="213" y="203"/>
                    <a:pt x="213" y="211"/>
                  </a:cubicBezTo>
                  <a:close/>
                  <a:moveTo>
                    <a:pt x="266" y="106"/>
                  </a:moveTo>
                  <a:cubicBezTo>
                    <a:pt x="266" y="133"/>
                    <a:pt x="266" y="133"/>
                    <a:pt x="266" y="133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73"/>
                    <a:pt x="226" y="173"/>
                    <a:pt x="226" y="173"/>
                  </a:cubicBezTo>
                  <a:cubicBezTo>
                    <a:pt x="199" y="173"/>
                    <a:pt x="199" y="173"/>
                    <a:pt x="199" y="173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6" y="106"/>
                    <a:pt x="226" y="106"/>
                    <a:pt x="226" y="106"/>
                  </a:cubicBezTo>
                  <a:lnTo>
                    <a:pt x="266" y="10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1" name="Google Shape;1211;p141"/>
          <p:cNvSpPr txBox="1"/>
          <p:nvPr/>
        </p:nvSpPr>
        <p:spPr>
          <a:xfrm>
            <a:off x="6347911" y="2905342"/>
            <a:ext cx="209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Step2: Connect the Tableau with tabpy server with localhost and port:9004</a:t>
            </a:r>
            <a:endParaRPr b="0" i="0" sz="75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2" name="Google Shape;121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25" y="1282550"/>
            <a:ext cx="4596775" cy="29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41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4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Integration of Python with Hive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19" name="Google Shape;1219;p142"/>
          <p:cNvSpPr txBox="1"/>
          <p:nvPr/>
        </p:nvSpPr>
        <p:spPr>
          <a:xfrm>
            <a:off x="6298325" y="1329174"/>
            <a:ext cx="20952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Step1:  </a:t>
            </a: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Connecting</a:t>
            </a: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the Python IDE with Hive . </a:t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Extract the data from hive table and performed the data </a:t>
            </a:r>
            <a:r>
              <a:rPr b="1" lang="en" sz="7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model.</a:t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7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20" name="Google Shape;1220;p142"/>
          <p:cNvGrpSpPr/>
          <p:nvPr/>
        </p:nvGrpSpPr>
        <p:grpSpPr>
          <a:xfrm>
            <a:off x="5784613" y="1329176"/>
            <a:ext cx="262800" cy="262800"/>
            <a:chOff x="5373663" y="2392451"/>
            <a:chExt cx="262800" cy="262800"/>
          </a:xfrm>
        </p:grpSpPr>
        <p:sp>
          <p:nvSpPr>
            <p:cNvPr id="1221" name="Google Shape;1221;p142"/>
            <p:cNvSpPr/>
            <p:nvPr/>
          </p:nvSpPr>
          <p:spPr>
            <a:xfrm>
              <a:off x="5373663" y="2392451"/>
              <a:ext cx="262800" cy="262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142"/>
            <p:cNvSpPr/>
            <p:nvPr/>
          </p:nvSpPr>
          <p:spPr>
            <a:xfrm>
              <a:off x="5429981" y="2455113"/>
              <a:ext cx="153680" cy="136557"/>
            </a:xfrm>
            <a:custGeom>
              <a:rect b="b" l="l" r="r" t="t"/>
              <a:pathLst>
                <a:path extrusionOk="0" h="2123" w="2388">
                  <a:moveTo>
                    <a:pt x="374" y="687"/>
                  </a:moveTo>
                  <a:cubicBezTo>
                    <a:pt x="485" y="600"/>
                    <a:pt x="577" y="660"/>
                    <a:pt x="700" y="802"/>
                  </a:cubicBezTo>
                  <a:cubicBezTo>
                    <a:pt x="714" y="818"/>
                    <a:pt x="732" y="800"/>
                    <a:pt x="743" y="790"/>
                  </a:cubicBezTo>
                  <a:cubicBezTo>
                    <a:pt x="753" y="781"/>
                    <a:pt x="916" y="635"/>
                    <a:pt x="924" y="628"/>
                  </a:cubicBezTo>
                  <a:cubicBezTo>
                    <a:pt x="931" y="621"/>
                    <a:pt x="941" y="608"/>
                    <a:pt x="928" y="594"/>
                  </a:cubicBezTo>
                  <a:cubicBezTo>
                    <a:pt x="916" y="579"/>
                    <a:pt x="870" y="519"/>
                    <a:pt x="840" y="480"/>
                  </a:cubicBezTo>
                  <a:cubicBezTo>
                    <a:pt x="625" y="199"/>
                    <a:pt x="1429" y="8"/>
                    <a:pt x="1305" y="5"/>
                  </a:cubicBezTo>
                  <a:cubicBezTo>
                    <a:pt x="1243" y="3"/>
                    <a:pt x="990" y="0"/>
                    <a:pt x="953" y="4"/>
                  </a:cubicBezTo>
                  <a:cubicBezTo>
                    <a:pt x="800" y="20"/>
                    <a:pt x="608" y="163"/>
                    <a:pt x="512" y="230"/>
                  </a:cubicBezTo>
                  <a:cubicBezTo>
                    <a:pt x="385" y="316"/>
                    <a:pt x="338" y="367"/>
                    <a:pt x="330" y="374"/>
                  </a:cubicBezTo>
                  <a:cubicBezTo>
                    <a:pt x="295" y="405"/>
                    <a:pt x="325" y="477"/>
                    <a:pt x="260" y="534"/>
                  </a:cubicBezTo>
                  <a:cubicBezTo>
                    <a:pt x="191" y="594"/>
                    <a:pt x="149" y="549"/>
                    <a:pt x="109" y="583"/>
                  </a:cubicBezTo>
                  <a:cubicBezTo>
                    <a:pt x="89" y="601"/>
                    <a:pt x="34" y="642"/>
                    <a:pt x="19" y="656"/>
                  </a:cubicBezTo>
                  <a:cubicBezTo>
                    <a:pt x="3" y="669"/>
                    <a:pt x="0" y="693"/>
                    <a:pt x="16" y="712"/>
                  </a:cubicBezTo>
                  <a:cubicBezTo>
                    <a:pt x="16" y="712"/>
                    <a:pt x="167" y="878"/>
                    <a:pt x="179" y="893"/>
                  </a:cubicBezTo>
                  <a:cubicBezTo>
                    <a:pt x="192" y="907"/>
                    <a:pt x="226" y="920"/>
                    <a:pt x="247" y="901"/>
                  </a:cubicBezTo>
                  <a:cubicBezTo>
                    <a:pt x="268" y="882"/>
                    <a:pt x="322" y="835"/>
                    <a:pt x="331" y="827"/>
                  </a:cubicBezTo>
                  <a:cubicBezTo>
                    <a:pt x="340" y="819"/>
                    <a:pt x="325" y="724"/>
                    <a:pt x="374" y="687"/>
                  </a:cubicBezTo>
                  <a:close/>
                  <a:moveTo>
                    <a:pt x="1053" y="748"/>
                  </a:moveTo>
                  <a:cubicBezTo>
                    <a:pt x="1039" y="732"/>
                    <a:pt x="1021" y="731"/>
                    <a:pt x="1006" y="745"/>
                  </a:cubicBezTo>
                  <a:cubicBezTo>
                    <a:pt x="835" y="894"/>
                    <a:pt x="835" y="894"/>
                    <a:pt x="835" y="894"/>
                  </a:cubicBezTo>
                  <a:cubicBezTo>
                    <a:pt x="822" y="906"/>
                    <a:pt x="820" y="928"/>
                    <a:pt x="832" y="942"/>
                  </a:cubicBezTo>
                  <a:cubicBezTo>
                    <a:pt x="1819" y="2065"/>
                    <a:pt x="1819" y="2065"/>
                    <a:pt x="1819" y="2065"/>
                  </a:cubicBezTo>
                  <a:cubicBezTo>
                    <a:pt x="1843" y="2092"/>
                    <a:pt x="1883" y="2095"/>
                    <a:pt x="1909" y="2072"/>
                  </a:cubicBezTo>
                  <a:cubicBezTo>
                    <a:pt x="2024" y="1975"/>
                    <a:pt x="2024" y="1975"/>
                    <a:pt x="2024" y="1975"/>
                  </a:cubicBezTo>
                  <a:cubicBezTo>
                    <a:pt x="2051" y="1952"/>
                    <a:pt x="2054" y="1911"/>
                    <a:pt x="2031" y="1885"/>
                  </a:cubicBezTo>
                  <a:lnTo>
                    <a:pt x="1053" y="748"/>
                  </a:lnTo>
                  <a:close/>
                  <a:moveTo>
                    <a:pt x="2370" y="270"/>
                  </a:moveTo>
                  <a:cubicBezTo>
                    <a:pt x="2361" y="211"/>
                    <a:pt x="2331" y="223"/>
                    <a:pt x="2315" y="248"/>
                  </a:cubicBezTo>
                  <a:cubicBezTo>
                    <a:pt x="2299" y="273"/>
                    <a:pt x="2229" y="380"/>
                    <a:pt x="2200" y="428"/>
                  </a:cubicBezTo>
                  <a:cubicBezTo>
                    <a:pt x="2172" y="475"/>
                    <a:pt x="2101" y="569"/>
                    <a:pt x="1970" y="476"/>
                  </a:cubicBezTo>
                  <a:cubicBezTo>
                    <a:pt x="1833" y="380"/>
                    <a:pt x="1881" y="313"/>
                    <a:pt x="1905" y="267"/>
                  </a:cubicBezTo>
                  <a:cubicBezTo>
                    <a:pt x="1928" y="222"/>
                    <a:pt x="2002" y="94"/>
                    <a:pt x="2012" y="78"/>
                  </a:cubicBezTo>
                  <a:cubicBezTo>
                    <a:pt x="2023" y="62"/>
                    <a:pt x="2011" y="15"/>
                    <a:pt x="1968" y="35"/>
                  </a:cubicBezTo>
                  <a:cubicBezTo>
                    <a:pt x="1926" y="54"/>
                    <a:pt x="1668" y="157"/>
                    <a:pt x="1632" y="304"/>
                  </a:cubicBezTo>
                  <a:cubicBezTo>
                    <a:pt x="1596" y="453"/>
                    <a:pt x="1663" y="587"/>
                    <a:pt x="1531" y="720"/>
                  </a:cubicBezTo>
                  <a:cubicBezTo>
                    <a:pt x="1371" y="886"/>
                    <a:pt x="1371" y="886"/>
                    <a:pt x="1371" y="886"/>
                  </a:cubicBezTo>
                  <a:cubicBezTo>
                    <a:pt x="1532" y="1073"/>
                    <a:pt x="1532" y="1073"/>
                    <a:pt x="1532" y="1073"/>
                  </a:cubicBezTo>
                  <a:cubicBezTo>
                    <a:pt x="1729" y="886"/>
                    <a:pt x="1729" y="886"/>
                    <a:pt x="1729" y="886"/>
                  </a:cubicBezTo>
                  <a:cubicBezTo>
                    <a:pt x="1776" y="839"/>
                    <a:pt x="1876" y="793"/>
                    <a:pt x="1967" y="814"/>
                  </a:cubicBezTo>
                  <a:cubicBezTo>
                    <a:pt x="2161" y="858"/>
                    <a:pt x="2267" y="785"/>
                    <a:pt x="2331" y="664"/>
                  </a:cubicBezTo>
                  <a:cubicBezTo>
                    <a:pt x="2388" y="556"/>
                    <a:pt x="2379" y="329"/>
                    <a:pt x="2370" y="270"/>
                  </a:cubicBezTo>
                  <a:close/>
                  <a:moveTo>
                    <a:pt x="327" y="1897"/>
                  </a:moveTo>
                  <a:cubicBezTo>
                    <a:pt x="302" y="1922"/>
                    <a:pt x="302" y="1962"/>
                    <a:pt x="327" y="1987"/>
                  </a:cubicBezTo>
                  <a:cubicBezTo>
                    <a:pt x="440" y="2098"/>
                    <a:pt x="440" y="2098"/>
                    <a:pt x="440" y="2098"/>
                  </a:cubicBezTo>
                  <a:cubicBezTo>
                    <a:pt x="465" y="2123"/>
                    <a:pt x="504" y="2112"/>
                    <a:pt x="529" y="2087"/>
                  </a:cubicBezTo>
                  <a:cubicBezTo>
                    <a:pt x="1113" y="1513"/>
                    <a:pt x="1113" y="1513"/>
                    <a:pt x="1113" y="1513"/>
                  </a:cubicBezTo>
                  <a:cubicBezTo>
                    <a:pt x="934" y="1309"/>
                    <a:pt x="934" y="1309"/>
                    <a:pt x="934" y="1309"/>
                  </a:cubicBezTo>
                  <a:lnTo>
                    <a:pt x="327" y="1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endParaRPr>
            </a:p>
          </p:txBody>
        </p:sp>
      </p:grpSp>
      <p:pic>
        <p:nvPicPr>
          <p:cNvPr id="1223" name="Google Shape;1223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50" y="1075634"/>
            <a:ext cx="5145103" cy="1648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76075"/>
            <a:ext cx="8839200" cy="1979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4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DATA </a:t>
            </a:r>
            <a:r>
              <a:rPr lang="en">
                <a:solidFill>
                  <a:schemeClr val="accent2"/>
                </a:solidFill>
              </a:rPr>
              <a:t>CLUSTERING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30" name="Google Shape;1230;p143"/>
          <p:cNvSpPr txBox="1"/>
          <p:nvPr/>
        </p:nvSpPr>
        <p:spPr>
          <a:xfrm>
            <a:off x="6240262" y="1804237"/>
            <a:ext cx="26043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Based on the </a:t>
            </a:r>
            <a:r>
              <a:rPr lang="en"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silhouette</a:t>
            </a:r>
            <a:r>
              <a:rPr lang="en"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score we formed two clusters for the model.</a:t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1" name="Google Shape;1231;p143"/>
          <p:cNvSpPr txBox="1"/>
          <p:nvPr/>
        </p:nvSpPr>
        <p:spPr>
          <a:xfrm>
            <a:off x="6238875" y="1543050"/>
            <a:ext cx="26130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K-Means clustering</a:t>
            </a:r>
            <a:endParaRPr b="1" i="0" sz="1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2" name="Google Shape;1232;p143"/>
          <p:cNvSpPr txBox="1"/>
          <p:nvPr/>
        </p:nvSpPr>
        <p:spPr>
          <a:xfrm>
            <a:off x="6070986" y="2378476"/>
            <a:ext cx="209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2575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50"/>
              <a:buFont typeface="Lato"/>
              <a:buChar char="●"/>
            </a:pP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Cleaned the data, converted the categorical variables  and  </a:t>
            </a: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Standardized</a:t>
            </a: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the data.</a:t>
            </a:r>
            <a:endParaRPr i="0" sz="85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3" name="Google Shape;1233;p143"/>
          <p:cNvSpPr txBox="1"/>
          <p:nvPr/>
        </p:nvSpPr>
        <p:spPr>
          <a:xfrm>
            <a:off x="6070986" y="3038292"/>
            <a:ext cx="209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2575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50"/>
              <a:buFont typeface="Lato"/>
              <a:buChar char="●"/>
            </a:pP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Calculated</a:t>
            </a: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the Cluster means to </a:t>
            </a: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interpret</a:t>
            </a: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the clusters.</a:t>
            </a:r>
            <a:endParaRPr i="0" sz="85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4" name="Google Shape;123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1641"/>
            <a:ext cx="5068863" cy="3747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26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Meet</a:t>
            </a:r>
            <a:r>
              <a:rPr b="0" i="0" lang="en" sz="22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">
                <a:solidFill>
                  <a:schemeClr val="accent2"/>
                </a:solidFill>
              </a:rPr>
              <a:t>The Team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56" name="Google Shape;956;p126"/>
          <p:cNvSpPr/>
          <p:nvPr/>
        </p:nvSpPr>
        <p:spPr>
          <a:xfrm>
            <a:off x="717600" y="3698975"/>
            <a:ext cx="1381200" cy="399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26"/>
          <p:cNvSpPr txBox="1"/>
          <p:nvPr/>
        </p:nvSpPr>
        <p:spPr>
          <a:xfrm>
            <a:off x="779325" y="3760825"/>
            <a:ext cx="12555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Dániel Terényi</a:t>
            </a:r>
            <a:endParaRPr b="1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8" name="Google Shape;958;p12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5532" r="5523" t="0"/>
          <a:stretch/>
        </p:blipFill>
        <p:spPr>
          <a:xfrm>
            <a:off x="717600" y="1565550"/>
            <a:ext cx="1381199" cy="2012401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9" name="Google Shape;959;p126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4246" r="4237" t="0"/>
          <a:stretch/>
        </p:blipFill>
        <p:spPr>
          <a:xfrm>
            <a:off x="2299500" y="1565550"/>
            <a:ext cx="1381202" cy="2012401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0" name="Google Shape;960;p126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14715" l="0" r="0" t="14708"/>
          <a:stretch/>
        </p:blipFill>
        <p:spPr>
          <a:xfrm>
            <a:off x="3881400" y="1565550"/>
            <a:ext cx="1381199" cy="2012398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1" name="Google Shape;961;p126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22289" r="3806" t="8315"/>
          <a:stretch/>
        </p:blipFill>
        <p:spPr>
          <a:xfrm>
            <a:off x="5463300" y="1565550"/>
            <a:ext cx="1381200" cy="20124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2" name="Google Shape;962;p126"/>
          <p:cNvPicPr preferRelativeResize="0"/>
          <p:nvPr>
            <p:ph idx="3" type="pic"/>
          </p:nvPr>
        </p:nvPicPr>
        <p:blipFill rotWithShape="1">
          <a:blip r:embed="rId7">
            <a:alphaModFix/>
          </a:blip>
          <a:srcRect b="0" l="5602" r="5602" t="0"/>
          <a:stretch/>
        </p:blipFill>
        <p:spPr>
          <a:xfrm>
            <a:off x="7045200" y="1565550"/>
            <a:ext cx="1381199" cy="2012401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3" name="Google Shape;963;p126"/>
          <p:cNvSpPr/>
          <p:nvPr/>
        </p:nvSpPr>
        <p:spPr>
          <a:xfrm>
            <a:off x="2299500" y="3698975"/>
            <a:ext cx="1381200" cy="399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126"/>
          <p:cNvSpPr txBox="1"/>
          <p:nvPr/>
        </p:nvSpPr>
        <p:spPr>
          <a:xfrm>
            <a:off x="2299500" y="3760825"/>
            <a:ext cx="13635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Noyal Jonnalagadda</a:t>
            </a:r>
            <a:endParaRPr b="1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5" name="Google Shape;965;p126"/>
          <p:cNvSpPr/>
          <p:nvPr/>
        </p:nvSpPr>
        <p:spPr>
          <a:xfrm>
            <a:off x="3881400" y="3685525"/>
            <a:ext cx="1381200" cy="399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26"/>
          <p:cNvSpPr txBox="1"/>
          <p:nvPr/>
        </p:nvSpPr>
        <p:spPr>
          <a:xfrm>
            <a:off x="4065323" y="3747363"/>
            <a:ext cx="10131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Teja Gantla</a:t>
            </a:r>
            <a:endParaRPr b="1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7" name="Google Shape;967;p126"/>
          <p:cNvSpPr/>
          <p:nvPr/>
        </p:nvSpPr>
        <p:spPr>
          <a:xfrm>
            <a:off x="5463300" y="3698975"/>
            <a:ext cx="1381200" cy="399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26"/>
          <p:cNvSpPr txBox="1"/>
          <p:nvPr/>
        </p:nvSpPr>
        <p:spPr>
          <a:xfrm>
            <a:off x="5485252" y="3760825"/>
            <a:ext cx="13635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Sanjay Kantamani</a:t>
            </a:r>
            <a:endParaRPr b="1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9" name="Google Shape;969;p126"/>
          <p:cNvSpPr/>
          <p:nvPr/>
        </p:nvSpPr>
        <p:spPr>
          <a:xfrm>
            <a:off x="7045200" y="3698975"/>
            <a:ext cx="1381200" cy="399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26"/>
          <p:cNvSpPr txBox="1"/>
          <p:nvPr/>
        </p:nvSpPr>
        <p:spPr>
          <a:xfrm>
            <a:off x="7229123" y="3760813"/>
            <a:ext cx="10131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Jefry Abraham</a:t>
            </a:r>
            <a:endParaRPr b="1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1" name="Google Shape;971;p126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44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Challenges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240" name="Google Shape;1240;p144"/>
          <p:cNvPicPr preferRelativeResize="0"/>
          <p:nvPr/>
        </p:nvPicPr>
        <p:blipFill rotWithShape="1">
          <a:blip r:embed="rId3">
            <a:alphaModFix/>
          </a:blip>
          <a:srcRect b="0" l="0" r="1768" t="4196"/>
          <a:stretch/>
        </p:blipFill>
        <p:spPr>
          <a:xfrm>
            <a:off x="241300" y="1228725"/>
            <a:ext cx="4031574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725" y="1300294"/>
            <a:ext cx="4306726" cy="2485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44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45"/>
          <p:cNvSpPr txBox="1"/>
          <p:nvPr/>
        </p:nvSpPr>
        <p:spPr>
          <a:xfrm>
            <a:off x="651510" y="1331952"/>
            <a:ext cx="795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THANK</a:t>
            </a:r>
            <a:r>
              <a:rPr lang="en" sz="3400">
                <a:solidFill>
                  <a:schemeClr val="accent1"/>
                </a:solidFill>
                <a:latin typeface="Lato Black"/>
                <a:ea typeface="Lato Black"/>
                <a:cs typeface="Lato Black"/>
                <a:sym typeface="Lato Black"/>
              </a:rPr>
              <a:t> YOU!</a:t>
            </a:r>
            <a:endParaRPr sz="34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sz="3400">
              <a:solidFill>
                <a:schemeClr val="accen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" sz="3400" u="none" cap="none" strike="noStrike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Q</a:t>
            </a:r>
            <a:r>
              <a:rPr lang="en" sz="3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UESTIONS?</a:t>
            </a:r>
            <a:endParaRPr b="0" i="0" sz="3400" u="none" cap="none" strike="noStrike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1248" name="Google Shape;1248;p145"/>
          <p:cNvCxnSpPr/>
          <p:nvPr/>
        </p:nvCxnSpPr>
        <p:spPr>
          <a:xfrm flipH="1" rot="10800000">
            <a:off x="3314710" y="2124018"/>
            <a:ext cx="2514600" cy="8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7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977" name="Google Shape;977;p127"/>
          <p:cNvSpPr txBox="1"/>
          <p:nvPr>
            <p:ph idx="2" type="body"/>
          </p:nvPr>
        </p:nvSpPr>
        <p:spPr>
          <a:xfrm>
            <a:off x="420250" y="1256450"/>
            <a:ext cx="8265300" cy="3117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The objective of this project is to identify high-risk drivers by analyzing various factors, such as driving events, total miles traveled, average speeds, and mileage.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By assessing the dataset using criteria like location, vehicle type, average mileage, fuel consumption, and incidents, we aim to pinpoint problematic drivers.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This analysis will potentially lead to reduced risks for individual drivers, decreased large commercial vehicle collisions, and a lower incidence of injuries and fatalities in California. Ultimately, our research seeks to contribute to life-saving initiatives and the enhancement of overall road safety.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8" name="Google Shape;978;p127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rgbClr val="F6F8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8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Process </a:t>
            </a:r>
            <a:r>
              <a:rPr lang="en">
                <a:solidFill>
                  <a:schemeClr val="accent2"/>
                </a:solidFill>
              </a:rPr>
              <a:t>Flow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84" name="Google Shape;984;p128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Inset some short and brief lorem ipsum explanatory text about title here</a:t>
            </a:r>
            <a:endParaRPr b="0" i="0" sz="9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5" name="Google Shape;985;p128"/>
          <p:cNvSpPr/>
          <p:nvPr/>
        </p:nvSpPr>
        <p:spPr>
          <a:xfrm>
            <a:off x="594359" y="2842452"/>
            <a:ext cx="8549641" cy="182880"/>
          </a:xfrm>
          <a:custGeom>
            <a:rect b="b" l="l" r="r" t="t"/>
            <a:pathLst>
              <a:path extrusionOk="0" h="182880" w="8549641">
                <a:moveTo>
                  <a:pt x="91440" y="0"/>
                </a:moveTo>
                <a:lnTo>
                  <a:pt x="8549641" y="0"/>
                </a:lnTo>
                <a:lnTo>
                  <a:pt x="8549641" y="182880"/>
                </a:lnTo>
                <a:lnTo>
                  <a:pt x="91440" y="182880"/>
                </a:lnTo>
                <a:cubicBezTo>
                  <a:pt x="40939" y="182880"/>
                  <a:pt x="0" y="141941"/>
                  <a:pt x="0" y="91440"/>
                </a:cubicBezTo>
                <a:cubicBezTo>
                  <a:pt x="0" y="40939"/>
                  <a:pt x="40939" y="0"/>
                  <a:pt x="914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28"/>
          <p:cNvSpPr txBox="1"/>
          <p:nvPr/>
        </p:nvSpPr>
        <p:spPr>
          <a:xfrm>
            <a:off x="1155825" y="1932761"/>
            <a:ext cx="1763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Data Download</a:t>
            </a:r>
            <a:endParaRPr b="1" i="0" sz="1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87" name="Google Shape;987;p128"/>
          <p:cNvGrpSpPr/>
          <p:nvPr/>
        </p:nvGrpSpPr>
        <p:grpSpPr>
          <a:xfrm>
            <a:off x="853107" y="1754522"/>
            <a:ext cx="70800" cy="1128000"/>
            <a:chOff x="853107" y="1754522"/>
            <a:chExt cx="70800" cy="1128000"/>
          </a:xfrm>
        </p:grpSpPr>
        <p:sp>
          <p:nvSpPr>
            <p:cNvPr id="988" name="Google Shape;988;p128"/>
            <p:cNvSpPr/>
            <p:nvPr/>
          </p:nvSpPr>
          <p:spPr>
            <a:xfrm>
              <a:off x="853107" y="1754522"/>
              <a:ext cx="70800" cy="7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89" name="Google Shape;989;p128"/>
            <p:cNvCxnSpPr>
              <a:stCxn id="988" idx="4"/>
              <a:endCxn id="990" idx="0"/>
            </p:cNvCxnSpPr>
            <p:nvPr/>
          </p:nvCxnSpPr>
          <p:spPr>
            <a:xfrm>
              <a:off x="888507" y="1825322"/>
              <a:ext cx="0" cy="1057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90" name="Google Shape;990;p128"/>
          <p:cNvSpPr/>
          <p:nvPr/>
        </p:nvSpPr>
        <p:spPr>
          <a:xfrm>
            <a:off x="837231" y="2882659"/>
            <a:ext cx="102600" cy="1026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28"/>
          <p:cNvSpPr txBox="1"/>
          <p:nvPr/>
        </p:nvSpPr>
        <p:spPr>
          <a:xfrm>
            <a:off x="1155825" y="1724856"/>
            <a:ext cx="1763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Step 1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2" name="Google Shape;992;p128"/>
          <p:cNvSpPr txBox="1"/>
          <p:nvPr/>
        </p:nvSpPr>
        <p:spPr>
          <a:xfrm>
            <a:off x="3216171" y="3742800"/>
            <a:ext cx="1035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Used SCP protocol to transfer the files over to Cloudera image</a:t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3" name="Google Shape;993;p128"/>
          <p:cNvSpPr txBox="1"/>
          <p:nvPr/>
        </p:nvSpPr>
        <p:spPr>
          <a:xfrm>
            <a:off x="3216200" y="3428700"/>
            <a:ext cx="1312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Upload Files to Big Data System</a:t>
            </a:r>
            <a:endParaRPr b="1" i="0" sz="1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4" name="Google Shape;994;p128"/>
          <p:cNvGrpSpPr/>
          <p:nvPr/>
        </p:nvGrpSpPr>
        <p:grpSpPr>
          <a:xfrm>
            <a:off x="2913481" y="2985125"/>
            <a:ext cx="70800" cy="1105492"/>
            <a:chOff x="3523081" y="2985125"/>
            <a:chExt cx="70800" cy="1105492"/>
          </a:xfrm>
        </p:grpSpPr>
        <p:sp>
          <p:nvSpPr>
            <p:cNvPr id="995" name="Google Shape;995;p128"/>
            <p:cNvSpPr/>
            <p:nvPr/>
          </p:nvSpPr>
          <p:spPr>
            <a:xfrm>
              <a:off x="3523081" y="4019817"/>
              <a:ext cx="70800" cy="7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6" name="Google Shape;996;p128"/>
            <p:cNvCxnSpPr/>
            <p:nvPr/>
          </p:nvCxnSpPr>
          <p:spPr>
            <a:xfrm>
              <a:off x="3558440" y="2985125"/>
              <a:ext cx="0" cy="1034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97" name="Google Shape;997;p128"/>
          <p:cNvSpPr/>
          <p:nvPr/>
        </p:nvSpPr>
        <p:spPr>
          <a:xfrm>
            <a:off x="2897605" y="2882659"/>
            <a:ext cx="102600" cy="1026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28"/>
          <p:cNvSpPr txBox="1"/>
          <p:nvPr/>
        </p:nvSpPr>
        <p:spPr>
          <a:xfrm>
            <a:off x="3216199" y="3220798"/>
            <a:ext cx="1763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Step 2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99" name="Google Shape;999;p128"/>
          <p:cNvGrpSpPr/>
          <p:nvPr/>
        </p:nvGrpSpPr>
        <p:grpSpPr>
          <a:xfrm>
            <a:off x="5324364" y="1932761"/>
            <a:ext cx="1763135" cy="641993"/>
            <a:chOff x="6543564" y="1932761"/>
            <a:chExt cx="1763135" cy="641993"/>
          </a:xfrm>
        </p:grpSpPr>
        <p:sp>
          <p:nvSpPr>
            <p:cNvPr id="1000" name="Google Shape;1000;p128"/>
            <p:cNvSpPr txBox="1"/>
            <p:nvPr/>
          </p:nvSpPr>
          <p:spPr>
            <a:xfrm>
              <a:off x="6543564" y="2094454"/>
              <a:ext cx="17631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Used HDFS put command</a:t>
              </a:r>
              <a:endPara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01" name="Google Shape;1001;p128"/>
            <p:cNvSpPr txBox="1"/>
            <p:nvPr/>
          </p:nvSpPr>
          <p:spPr>
            <a:xfrm>
              <a:off x="6543599" y="1932761"/>
              <a:ext cx="1763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n" sz="10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Transfer Files to HDFS</a:t>
              </a:r>
              <a:endPara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02" name="Google Shape;1002;p128"/>
          <p:cNvGrpSpPr/>
          <p:nvPr/>
        </p:nvGrpSpPr>
        <p:grpSpPr>
          <a:xfrm>
            <a:off x="5021681" y="1754522"/>
            <a:ext cx="70800" cy="1128000"/>
            <a:chOff x="6240881" y="1754522"/>
            <a:chExt cx="70800" cy="1128000"/>
          </a:xfrm>
        </p:grpSpPr>
        <p:sp>
          <p:nvSpPr>
            <p:cNvPr id="1003" name="Google Shape;1003;p128"/>
            <p:cNvSpPr/>
            <p:nvPr/>
          </p:nvSpPr>
          <p:spPr>
            <a:xfrm>
              <a:off x="6240881" y="1754522"/>
              <a:ext cx="70800" cy="7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04" name="Google Shape;1004;p128"/>
            <p:cNvCxnSpPr>
              <a:stCxn id="1003" idx="4"/>
              <a:endCxn id="1005" idx="0"/>
            </p:cNvCxnSpPr>
            <p:nvPr/>
          </p:nvCxnSpPr>
          <p:spPr>
            <a:xfrm>
              <a:off x="6276281" y="1825322"/>
              <a:ext cx="0" cy="1057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05" name="Google Shape;1005;p128"/>
          <p:cNvSpPr/>
          <p:nvPr/>
        </p:nvSpPr>
        <p:spPr>
          <a:xfrm>
            <a:off x="5005805" y="2882659"/>
            <a:ext cx="102600" cy="1026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28"/>
          <p:cNvSpPr txBox="1"/>
          <p:nvPr/>
        </p:nvSpPr>
        <p:spPr>
          <a:xfrm>
            <a:off x="5324399" y="1724856"/>
            <a:ext cx="1763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Step 3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7" name="Google Shape;1007;p128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15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8" name="Google Shape;1008;p12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8909" y="1590011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9" name="Google Shape;1009;p128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12474" r="12467" t="0"/>
          <a:stretch/>
        </p:blipFill>
        <p:spPr>
          <a:xfrm>
            <a:off x="5307109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0" name="Google Shape;1010;p128"/>
          <p:cNvSpPr txBox="1"/>
          <p:nvPr/>
        </p:nvSpPr>
        <p:spPr>
          <a:xfrm>
            <a:off x="7102371" y="3742800"/>
            <a:ext cx="1035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Used DDL on Hive</a:t>
            </a:r>
            <a:endParaRPr sz="8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to generate tables and load them with data</a:t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1" name="Google Shape;1011;p128"/>
          <p:cNvSpPr txBox="1"/>
          <p:nvPr/>
        </p:nvSpPr>
        <p:spPr>
          <a:xfrm>
            <a:off x="7102400" y="3428700"/>
            <a:ext cx="13125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DDL Table Creation</a:t>
            </a:r>
            <a:endParaRPr b="1" i="0" sz="1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12" name="Google Shape;1012;p128"/>
          <p:cNvGrpSpPr/>
          <p:nvPr/>
        </p:nvGrpSpPr>
        <p:grpSpPr>
          <a:xfrm>
            <a:off x="6799681" y="2985125"/>
            <a:ext cx="70800" cy="1105492"/>
            <a:chOff x="3523081" y="2985125"/>
            <a:chExt cx="70800" cy="1105492"/>
          </a:xfrm>
        </p:grpSpPr>
        <p:sp>
          <p:nvSpPr>
            <p:cNvPr id="1013" name="Google Shape;1013;p128"/>
            <p:cNvSpPr/>
            <p:nvPr/>
          </p:nvSpPr>
          <p:spPr>
            <a:xfrm>
              <a:off x="3523081" y="4019817"/>
              <a:ext cx="70800" cy="7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14" name="Google Shape;1014;p128"/>
            <p:cNvCxnSpPr/>
            <p:nvPr/>
          </p:nvCxnSpPr>
          <p:spPr>
            <a:xfrm>
              <a:off x="3558440" y="2985125"/>
              <a:ext cx="0" cy="1034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15" name="Google Shape;1015;p128"/>
          <p:cNvSpPr txBox="1"/>
          <p:nvPr/>
        </p:nvSpPr>
        <p:spPr>
          <a:xfrm>
            <a:off x="7102399" y="3220798"/>
            <a:ext cx="1763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Step 4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16" name="Google Shape;1016;p128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0" l="23750" r="23750" t="0"/>
          <a:stretch/>
        </p:blipFill>
        <p:spPr>
          <a:xfrm>
            <a:off x="7085109" y="1590011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7" name="Google Shape;1017;p128"/>
          <p:cNvSpPr txBox="1"/>
          <p:nvPr/>
        </p:nvSpPr>
        <p:spPr>
          <a:xfrm>
            <a:off x="1155821" y="2105000"/>
            <a:ext cx="1035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Collected CSV files</a:t>
            </a:r>
            <a:endParaRPr b="0" i="0" sz="8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8" name="Google Shape;1018;p128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29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Process </a:t>
            </a:r>
            <a:r>
              <a:rPr lang="en">
                <a:solidFill>
                  <a:schemeClr val="accent2"/>
                </a:solidFill>
              </a:rPr>
              <a:t>Flow</a:t>
            </a:r>
            <a:endParaRPr/>
          </a:p>
        </p:txBody>
      </p:sp>
      <p:sp>
        <p:nvSpPr>
          <p:cNvPr id="1024" name="Google Shape;1024;p129"/>
          <p:cNvSpPr txBox="1"/>
          <p:nvPr>
            <p:ph idx="2" type="body"/>
          </p:nvPr>
        </p:nvSpPr>
        <p:spPr>
          <a:xfrm>
            <a:off x="593725" y="959101"/>
            <a:ext cx="79533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Inset some short and brief lorem ipsum explanatory text about title here</a:t>
            </a:r>
            <a:endParaRPr b="0" i="0" sz="9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5" name="Google Shape;1025;p129"/>
          <p:cNvSpPr/>
          <p:nvPr/>
        </p:nvSpPr>
        <p:spPr>
          <a:xfrm rot="10800000">
            <a:off x="-1754" y="2842445"/>
            <a:ext cx="8250404" cy="182880"/>
          </a:xfrm>
          <a:custGeom>
            <a:rect b="b" l="l" r="r" t="t"/>
            <a:pathLst>
              <a:path extrusionOk="0" h="182880" w="8549641">
                <a:moveTo>
                  <a:pt x="91440" y="0"/>
                </a:moveTo>
                <a:lnTo>
                  <a:pt x="8549641" y="0"/>
                </a:lnTo>
                <a:lnTo>
                  <a:pt x="8549641" y="182880"/>
                </a:lnTo>
                <a:lnTo>
                  <a:pt x="91440" y="182880"/>
                </a:lnTo>
                <a:cubicBezTo>
                  <a:pt x="40939" y="182880"/>
                  <a:pt x="0" y="141941"/>
                  <a:pt x="0" y="91440"/>
                </a:cubicBezTo>
                <a:cubicBezTo>
                  <a:pt x="0" y="40939"/>
                  <a:pt x="40939" y="0"/>
                  <a:pt x="914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6" name="Google Shape;1026;p129"/>
          <p:cNvGrpSpPr/>
          <p:nvPr/>
        </p:nvGrpSpPr>
        <p:grpSpPr>
          <a:xfrm>
            <a:off x="886905" y="1933213"/>
            <a:ext cx="1485057" cy="641996"/>
            <a:chOff x="3849661" y="1932761"/>
            <a:chExt cx="2064300" cy="641996"/>
          </a:xfrm>
        </p:grpSpPr>
        <p:sp>
          <p:nvSpPr>
            <p:cNvPr id="1027" name="Google Shape;1027;p129"/>
            <p:cNvSpPr txBox="1"/>
            <p:nvPr/>
          </p:nvSpPr>
          <p:spPr>
            <a:xfrm>
              <a:off x="3849661" y="2094457"/>
              <a:ext cx="20643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Performed data preprocessing with Python on Anaconda</a:t>
              </a:r>
              <a:endPara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28" name="Google Shape;1028;p129"/>
            <p:cNvSpPr txBox="1"/>
            <p:nvPr/>
          </p:nvSpPr>
          <p:spPr>
            <a:xfrm>
              <a:off x="3849712" y="1932761"/>
              <a:ext cx="1763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n" sz="10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Data</a:t>
              </a:r>
              <a:r>
                <a:rPr b="1" i="0" lang="en" sz="1000" u="none" cap="none" strike="noStrik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b="1" lang="en" sz="10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Cleaning</a:t>
              </a:r>
              <a:endPara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29" name="Google Shape;1029;p129"/>
          <p:cNvGrpSpPr/>
          <p:nvPr/>
        </p:nvGrpSpPr>
        <p:grpSpPr>
          <a:xfrm>
            <a:off x="584194" y="1754647"/>
            <a:ext cx="70800" cy="1128000"/>
            <a:chOff x="3546994" y="1754522"/>
            <a:chExt cx="70800" cy="1128000"/>
          </a:xfrm>
        </p:grpSpPr>
        <p:sp>
          <p:nvSpPr>
            <p:cNvPr id="1030" name="Google Shape;1030;p129"/>
            <p:cNvSpPr/>
            <p:nvPr/>
          </p:nvSpPr>
          <p:spPr>
            <a:xfrm>
              <a:off x="3546994" y="1754522"/>
              <a:ext cx="70800" cy="7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1" name="Google Shape;1031;p129"/>
            <p:cNvCxnSpPr>
              <a:stCxn id="1030" idx="4"/>
              <a:endCxn id="1032" idx="0"/>
            </p:cNvCxnSpPr>
            <p:nvPr/>
          </p:nvCxnSpPr>
          <p:spPr>
            <a:xfrm flipH="1">
              <a:off x="3573394" y="1825322"/>
              <a:ext cx="9000" cy="1057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32" name="Google Shape;1032;p129"/>
          <p:cNvSpPr/>
          <p:nvPr/>
        </p:nvSpPr>
        <p:spPr>
          <a:xfrm>
            <a:off x="559318" y="2882659"/>
            <a:ext cx="102600" cy="1026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29"/>
          <p:cNvSpPr txBox="1"/>
          <p:nvPr/>
        </p:nvSpPr>
        <p:spPr>
          <a:xfrm>
            <a:off x="886912" y="1724981"/>
            <a:ext cx="1763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Step 5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034" name="Google Shape;1034;p129"/>
          <p:cNvGrpSpPr/>
          <p:nvPr/>
        </p:nvGrpSpPr>
        <p:grpSpPr>
          <a:xfrm>
            <a:off x="2809702" y="3428663"/>
            <a:ext cx="1217268" cy="641993"/>
            <a:chOff x="6543529" y="3428703"/>
            <a:chExt cx="1763135" cy="641993"/>
          </a:xfrm>
        </p:grpSpPr>
        <p:sp>
          <p:nvSpPr>
            <p:cNvPr id="1035" name="Google Shape;1035;p129"/>
            <p:cNvSpPr txBox="1"/>
            <p:nvPr/>
          </p:nvSpPr>
          <p:spPr>
            <a:xfrm>
              <a:off x="6543529" y="3590396"/>
              <a:ext cx="17631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Integrated impala with Tableau, linked tables, then told a story with data</a:t>
              </a:r>
              <a:endPara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36" name="Google Shape;1036;p129"/>
            <p:cNvSpPr txBox="1"/>
            <p:nvPr/>
          </p:nvSpPr>
          <p:spPr>
            <a:xfrm>
              <a:off x="6543564" y="3428703"/>
              <a:ext cx="1763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n" sz="10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Data Visualization</a:t>
              </a:r>
              <a:r>
                <a:rPr b="1" i="0" lang="en" sz="1000" u="none" cap="none" strike="noStrike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37" name="Google Shape;1037;p129"/>
          <p:cNvGrpSpPr/>
          <p:nvPr/>
        </p:nvGrpSpPr>
        <p:grpSpPr>
          <a:xfrm>
            <a:off x="2507046" y="2985125"/>
            <a:ext cx="70800" cy="1105492"/>
            <a:chOff x="6240846" y="2985125"/>
            <a:chExt cx="70800" cy="1105492"/>
          </a:xfrm>
        </p:grpSpPr>
        <p:sp>
          <p:nvSpPr>
            <p:cNvPr id="1038" name="Google Shape;1038;p129"/>
            <p:cNvSpPr/>
            <p:nvPr/>
          </p:nvSpPr>
          <p:spPr>
            <a:xfrm>
              <a:off x="6240846" y="4019817"/>
              <a:ext cx="70800" cy="7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9" name="Google Shape;1039;p129"/>
            <p:cNvCxnSpPr/>
            <p:nvPr/>
          </p:nvCxnSpPr>
          <p:spPr>
            <a:xfrm>
              <a:off x="6276205" y="2985125"/>
              <a:ext cx="0" cy="1034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40" name="Google Shape;1040;p129"/>
          <p:cNvSpPr/>
          <p:nvPr/>
        </p:nvSpPr>
        <p:spPr>
          <a:xfrm>
            <a:off x="2491170" y="2882659"/>
            <a:ext cx="102600" cy="1026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1" name="Google Shape;1041;p129"/>
          <p:cNvSpPr txBox="1"/>
          <p:nvPr/>
        </p:nvSpPr>
        <p:spPr>
          <a:xfrm>
            <a:off x="2809764" y="3220798"/>
            <a:ext cx="1763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Step 6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2" name="Google Shape;1042;p129"/>
          <p:cNvPicPr preferRelativeResize="0"/>
          <p:nvPr>
            <p:ph idx="5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8934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43" name="Google Shape;1043;p129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0" l="15682" r="15682" t="0"/>
          <a:stretch/>
        </p:blipFill>
        <p:spPr>
          <a:xfrm>
            <a:off x="286870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044" name="Google Shape;1044;p129"/>
          <p:cNvGrpSpPr/>
          <p:nvPr/>
        </p:nvGrpSpPr>
        <p:grpSpPr>
          <a:xfrm>
            <a:off x="4696850" y="1932850"/>
            <a:ext cx="1425216" cy="642000"/>
            <a:chOff x="3849661" y="1932757"/>
            <a:chExt cx="2064334" cy="642000"/>
          </a:xfrm>
        </p:grpSpPr>
        <p:sp>
          <p:nvSpPr>
            <p:cNvPr id="1045" name="Google Shape;1045;p129"/>
            <p:cNvSpPr txBox="1"/>
            <p:nvPr/>
          </p:nvSpPr>
          <p:spPr>
            <a:xfrm>
              <a:off x="3849661" y="2094457"/>
              <a:ext cx="20643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Connected Tableau to R-Studio and Python to run statistical analysis</a:t>
              </a:r>
              <a:endParaRPr b="0" i="0" sz="8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46" name="Google Shape;1046;p129"/>
            <p:cNvSpPr txBox="1"/>
            <p:nvPr/>
          </p:nvSpPr>
          <p:spPr>
            <a:xfrm>
              <a:off x="3849694" y="1932757"/>
              <a:ext cx="20643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1" lang="en" sz="10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IDE  Connection</a:t>
              </a:r>
              <a:endParaRPr b="1" i="0" sz="1000" u="none" cap="none" strike="noStrik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47" name="Google Shape;1047;p129"/>
          <p:cNvGrpSpPr/>
          <p:nvPr/>
        </p:nvGrpSpPr>
        <p:grpSpPr>
          <a:xfrm>
            <a:off x="4394194" y="1754647"/>
            <a:ext cx="70800" cy="1128000"/>
            <a:chOff x="3546994" y="1754522"/>
            <a:chExt cx="70800" cy="1128000"/>
          </a:xfrm>
        </p:grpSpPr>
        <p:sp>
          <p:nvSpPr>
            <p:cNvPr id="1048" name="Google Shape;1048;p129"/>
            <p:cNvSpPr/>
            <p:nvPr/>
          </p:nvSpPr>
          <p:spPr>
            <a:xfrm>
              <a:off x="3546994" y="1754522"/>
              <a:ext cx="70800" cy="7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49" name="Google Shape;1049;p129"/>
            <p:cNvCxnSpPr>
              <a:stCxn id="1048" idx="4"/>
            </p:cNvCxnSpPr>
            <p:nvPr/>
          </p:nvCxnSpPr>
          <p:spPr>
            <a:xfrm flipH="1">
              <a:off x="3573394" y="1825322"/>
              <a:ext cx="9000" cy="1057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50" name="Google Shape;1050;p129"/>
          <p:cNvSpPr txBox="1"/>
          <p:nvPr/>
        </p:nvSpPr>
        <p:spPr>
          <a:xfrm>
            <a:off x="4696912" y="1724981"/>
            <a:ext cx="1763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Step 7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1" name="Google Shape;1051;p129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0" l="14719" r="14719" t="0"/>
          <a:stretch/>
        </p:blipFill>
        <p:spPr>
          <a:xfrm>
            <a:off x="4592734" y="3233602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052" name="Google Shape;1052;p129"/>
          <p:cNvGrpSpPr/>
          <p:nvPr/>
        </p:nvGrpSpPr>
        <p:grpSpPr>
          <a:xfrm>
            <a:off x="6467085" y="3428771"/>
            <a:ext cx="1425142" cy="641993"/>
            <a:chOff x="6543529" y="3428703"/>
            <a:chExt cx="1763135" cy="641993"/>
          </a:xfrm>
        </p:grpSpPr>
        <p:sp>
          <p:nvSpPr>
            <p:cNvPr id="1053" name="Google Shape;1053;p129"/>
            <p:cNvSpPr txBox="1"/>
            <p:nvPr/>
          </p:nvSpPr>
          <p:spPr>
            <a:xfrm>
              <a:off x="6543529" y="3590396"/>
              <a:ext cx="1763100" cy="4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</a:rPr>
                <a:t>Performed data preprocessing with Python on Anaconda</a:t>
              </a:r>
              <a:endParaRPr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just">
                <a:lnSpc>
                  <a:spcPct val="162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sz="8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54" name="Google Shape;1054;p129"/>
            <p:cNvSpPr txBox="1"/>
            <p:nvPr/>
          </p:nvSpPr>
          <p:spPr>
            <a:xfrm>
              <a:off x="6543564" y="3428703"/>
              <a:ext cx="17631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lang="en" sz="10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Clustering + Regression</a:t>
              </a:r>
              <a:endParaRPr b="1" sz="10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1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55" name="Google Shape;1055;p129"/>
          <p:cNvGrpSpPr/>
          <p:nvPr/>
        </p:nvGrpSpPr>
        <p:grpSpPr>
          <a:xfrm>
            <a:off x="6164646" y="2985125"/>
            <a:ext cx="70800" cy="1105492"/>
            <a:chOff x="6240846" y="2985125"/>
            <a:chExt cx="70800" cy="1105492"/>
          </a:xfrm>
        </p:grpSpPr>
        <p:sp>
          <p:nvSpPr>
            <p:cNvPr id="1056" name="Google Shape;1056;p129"/>
            <p:cNvSpPr/>
            <p:nvPr/>
          </p:nvSpPr>
          <p:spPr>
            <a:xfrm>
              <a:off x="6240846" y="4019817"/>
              <a:ext cx="70800" cy="7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57" name="Google Shape;1057;p129"/>
            <p:cNvCxnSpPr/>
            <p:nvPr/>
          </p:nvCxnSpPr>
          <p:spPr>
            <a:xfrm>
              <a:off x="6276205" y="2985125"/>
              <a:ext cx="0" cy="1034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58" name="Google Shape;1058;p129"/>
          <p:cNvSpPr txBox="1"/>
          <p:nvPr/>
        </p:nvSpPr>
        <p:spPr>
          <a:xfrm>
            <a:off x="6467364" y="3220798"/>
            <a:ext cx="17631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lang="en" sz="1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Step 6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9" name="Google Shape;1059;p129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16565" r="16558" t="0"/>
          <a:stretch/>
        </p:blipFill>
        <p:spPr>
          <a:xfrm>
            <a:off x="6526309" y="1590770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0" name="Google Shape;1060;p129"/>
          <p:cNvSpPr/>
          <p:nvPr/>
        </p:nvSpPr>
        <p:spPr>
          <a:xfrm>
            <a:off x="4375920" y="2882659"/>
            <a:ext cx="102600" cy="102600"/>
          </a:xfrm>
          <a:prstGeom prst="ellipse">
            <a:avLst/>
          </a:prstGeom>
          <a:solidFill>
            <a:schemeClr val="accent2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1" name="Google Shape;1061;p129"/>
          <p:cNvPicPr preferRelativeResize="0"/>
          <p:nvPr>
            <p:ph idx="4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29309" y="2416083"/>
            <a:ext cx="1035600" cy="1035600"/>
          </a:xfrm>
          <a:prstGeom prst="ellipse">
            <a:avLst/>
          </a:prstGeom>
          <a:noFill/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129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30"/>
          <p:cNvSpPr txBox="1"/>
          <p:nvPr/>
        </p:nvSpPr>
        <p:spPr>
          <a:xfrm>
            <a:off x="6756786" y="2428692"/>
            <a:ext cx="209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b="1" lang="en" sz="9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Enhance data quality</a:t>
            </a:r>
            <a:endParaRPr sz="9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8" name="Google Shape;1068;p130"/>
          <p:cNvSpPr txBox="1"/>
          <p:nvPr/>
        </p:nvSpPr>
        <p:spPr>
          <a:xfrm>
            <a:off x="6756786" y="1921276"/>
            <a:ext cx="209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9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Improves Visualizations</a:t>
            </a:r>
            <a:endParaRPr b="1" i="0" sz="950" u="none" cap="none" strike="noStrik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9" name="Google Shape;1069;p130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Data </a:t>
            </a:r>
            <a:r>
              <a:rPr lang="en">
                <a:solidFill>
                  <a:schemeClr val="accent2"/>
                </a:solidFill>
              </a:rPr>
              <a:t>Cleaning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70" name="Google Shape;1070;p130"/>
          <p:cNvSpPr txBox="1"/>
          <p:nvPr/>
        </p:nvSpPr>
        <p:spPr>
          <a:xfrm>
            <a:off x="6238875" y="1466850"/>
            <a:ext cx="26130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Null Values, Empty Strings, and Standardizing</a:t>
            </a:r>
            <a:endParaRPr b="1" i="0" sz="1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1" name="Google Shape;1071;p130"/>
          <p:cNvSpPr/>
          <p:nvPr/>
        </p:nvSpPr>
        <p:spPr>
          <a:xfrm>
            <a:off x="6288063" y="2443834"/>
            <a:ext cx="262800" cy="26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2" name="Google Shape;1072;p130"/>
          <p:cNvSpPr/>
          <p:nvPr/>
        </p:nvSpPr>
        <p:spPr>
          <a:xfrm>
            <a:off x="6288063" y="2949582"/>
            <a:ext cx="262800" cy="26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130"/>
          <p:cNvSpPr/>
          <p:nvPr/>
        </p:nvSpPr>
        <p:spPr>
          <a:xfrm>
            <a:off x="6288063" y="1935251"/>
            <a:ext cx="262800" cy="26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130"/>
          <p:cNvSpPr txBox="1"/>
          <p:nvPr/>
        </p:nvSpPr>
        <p:spPr>
          <a:xfrm>
            <a:off x="6756786" y="2936108"/>
            <a:ext cx="209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b="1" lang="en" sz="9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Accurate summary statistics</a:t>
            </a:r>
            <a:endParaRPr sz="9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5" name="Google Shape;1075;p130"/>
          <p:cNvSpPr txBox="1"/>
          <p:nvPr/>
        </p:nvSpPr>
        <p:spPr>
          <a:xfrm>
            <a:off x="6756786" y="3519725"/>
            <a:ext cx="209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</a:pPr>
            <a:r>
              <a:rPr b="1" lang="en" sz="9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Streamlines</a:t>
            </a:r>
            <a:r>
              <a:rPr b="1" lang="en" sz="9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data processing</a:t>
            </a:r>
            <a:endParaRPr sz="95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1" sz="95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6" name="Google Shape;1076;p130"/>
          <p:cNvSpPr/>
          <p:nvPr/>
        </p:nvSpPr>
        <p:spPr>
          <a:xfrm>
            <a:off x="6288063" y="3457001"/>
            <a:ext cx="262800" cy="26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7" name="Google Shape;1077;p13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6852" r="6843" t="59861"/>
          <a:stretch/>
        </p:blipFill>
        <p:spPr>
          <a:xfrm>
            <a:off x="584200" y="1240825"/>
            <a:ext cx="5389501" cy="14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30"/>
          <p:cNvPicPr preferRelativeResize="0"/>
          <p:nvPr/>
        </p:nvPicPr>
        <p:blipFill rotWithShape="1">
          <a:blip r:embed="rId4">
            <a:alphaModFix/>
          </a:blip>
          <a:srcRect b="43100" l="0" r="0" t="0"/>
          <a:stretch/>
        </p:blipFill>
        <p:spPr>
          <a:xfrm>
            <a:off x="593725" y="2978575"/>
            <a:ext cx="5379973" cy="194157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30"/>
          <p:cNvSpPr/>
          <p:nvPr/>
        </p:nvSpPr>
        <p:spPr>
          <a:xfrm>
            <a:off x="6331254" y="2008959"/>
            <a:ext cx="176428" cy="110853"/>
          </a:xfrm>
          <a:custGeom>
            <a:rect b="b" l="l" r="r" t="t"/>
            <a:pathLst>
              <a:path extrusionOk="0" h="108" w="170">
                <a:moveTo>
                  <a:pt x="170" y="54"/>
                </a:moveTo>
                <a:cubicBezTo>
                  <a:pt x="170" y="56"/>
                  <a:pt x="169" y="58"/>
                  <a:pt x="168" y="61"/>
                </a:cubicBezTo>
                <a:cubicBezTo>
                  <a:pt x="159" y="75"/>
                  <a:pt x="147" y="87"/>
                  <a:pt x="132" y="95"/>
                </a:cubicBezTo>
                <a:cubicBezTo>
                  <a:pt x="117" y="104"/>
                  <a:pt x="101" y="108"/>
                  <a:pt x="85" y="108"/>
                </a:cubicBezTo>
                <a:cubicBezTo>
                  <a:pt x="68" y="108"/>
                  <a:pt x="53" y="104"/>
                  <a:pt x="38" y="95"/>
                </a:cubicBezTo>
                <a:cubicBezTo>
                  <a:pt x="23" y="87"/>
                  <a:pt x="11" y="75"/>
                  <a:pt x="2" y="61"/>
                </a:cubicBezTo>
                <a:cubicBezTo>
                  <a:pt x="1" y="58"/>
                  <a:pt x="0" y="56"/>
                  <a:pt x="0" y="54"/>
                </a:cubicBezTo>
                <a:cubicBezTo>
                  <a:pt x="0" y="52"/>
                  <a:pt x="1" y="50"/>
                  <a:pt x="2" y="47"/>
                </a:cubicBezTo>
                <a:cubicBezTo>
                  <a:pt x="11" y="33"/>
                  <a:pt x="23" y="21"/>
                  <a:pt x="38" y="13"/>
                </a:cubicBezTo>
                <a:cubicBezTo>
                  <a:pt x="53" y="4"/>
                  <a:pt x="68" y="0"/>
                  <a:pt x="85" y="0"/>
                </a:cubicBezTo>
                <a:cubicBezTo>
                  <a:pt x="101" y="0"/>
                  <a:pt x="117" y="4"/>
                  <a:pt x="132" y="13"/>
                </a:cubicBezTo>
                <a:cubicBezTo>
                  <a:pt x="147" y="21"/>
                  <a:pt x="159" y="33"/>
                  <a:pt x="168" y="47"/>
                </a:cubicBezTo>
                <a:cubicBezTo>
                  <a:pt x="169" y="50"/>
                  <a:pt x="170" y="52"/>
                  <a:pt x="170" y="54"/>
                </a:cubicBezTo>
                <a:close/>
                <a:moveTo>
                  <a:pt x="158" y="54"/>
                </a:moveTo>
                <a:cubicBezTo>
                  <a:pt x="148" y="39"/>
                  <a:pt x="136" y="28"/>
                  <a:pt x="121" y="21"/>
                </a:cubicBezTo>
                <a:cubicBezTo>
                  <a:pt x="125" y="27"/>
                  <a:pt x="127" y="34"/>
                  <a:pt x="127" y="42"/>
                </a:cubicBezTo>
                <a:cubicBezTo>
                  <a:pt x="127" y="54"/>
                  <a:pt x="123" y="64"/>
                  <a:pt x="115" y="72"/>
                </a:cubicBezTo>
                <a:cubicBezTo>
                  <a:pt x="107" y="80"/>
                  <a:pt x="97" y="84"/>
                  <a:pt x="85" y="84"/>
                </a:cubicBezTo>
                <a:cubicBezTo>
                  <a:pt x="73" y="84"/>
                  <a:pt x="63" y="80"/>
                  <a:pt x="55" y="72"/>
                </a:cubicBezTo>
                <a:cubicBezTo>
                  <a:pt x="47" y="64"/>
                  <a:pt x="43" y="54"/>
                  <a:pt x="43" y="42"/>
                </a:cubicBezTo>
                <a:cubicBezTo>
                  <a:pt x="43" y="34"/>
                  <a:pt x="44" y="27"/>
                  <a:pt x="48" y="21"/>
                </a:cubicBezTo>
                <a:cubicBezTo>
                  <a:pt x="34" y="28"/>
                  <a:pt x="22" y="39"/>
                  <a:pt x="12" y="54"/>
                </a:cubicBezTo>
                <a:cubicBezTo>
                  <a:pt x="21" y="67"/>
                  <a:pt x="31" y="77"/>
                  <a:pt x="44" y="85"/>
                </a:cubicBezTo>
                <a:cubicBezTo>
                  <a:pt x="56" y="93"/>
                  <a:pt x="70" y="96"/>
                  <a:pt x="85" y="96"/>
                </a:cubicBezTo>
                <a:cubicBezTo>
                  <a:pt x="100" y="96"/>
                  <a:pt x="113" y="93"/>
                  <a:pt x="126" y="85"/>
                </a:cubicBezTo>
                <a:cubicBezTo>
                  <a:pt x="139" y="77"/>
                  <a:pt x="149" y="67"/>
                  <a:pt x="158" y="54"/>
                </a:cubicBezTo>
                <a:close/>
                <a:moveTo>
                  <a:pt x="88" y="21"/>
                </a:moveTo>
                <a:cubicBezTo>
                  <a:pt x="89" y="20"/>
                  <a:pt x="89" y="19"/>
                  <a:pt x="89" y="18"/>
                </a:cubicBezTo>
                <a:cubicBezTo>
                  <a:pt x="89" y="16"/>
                  <a:pt x="89" y="15"/>
                  <a:pt x="88" y="14"/>
                </a:cubicBezTo>
                <a:cubicBezTo>
                  <a:pt x="87" y="14"/>
                  <a:pt x="86" y="13"/>
                  <a:pt x="85" y="13"/>
                </a:cubicBezTo>
                <a:cubicBezTo>
                  <a:pt x="77" y="13"/>
                  <a:pt x="70" y="16"/>
                  <a:pt x="65" y="22"/>
                </a:cubicBezTo>
                <a:cubicBezTo>
                  <a:pt x="59" y="27"/>
                  <a:pt x="56" y="34"/>
                  <a:pt x="56" y="42"/>
                </a:cubicBezTo>
                <a:cubicBezTo>
                  <a:pt x="56" y="43"/>
                  <a:pt x="57" y="44"/>
                  <a:pt x="57" y="45"/>
                </a:cubicBezTo>
                <a:cubicBezTo>
                  <a:pt x="58" y="46"/>
                  <a:pt x="59" y="46"/>
                  <a:pt x="61" y="46"/>
                </a:cubicBezTo>
                <a:cubicBezTo>
                  <a:pt x="62" y="46"/>
                  <a:pt x="63" y="46"/>
                  <a:pt x="64" y="45"/>
                </a:cubicBezTo>
                <a:cubicBezTo>
                  <a:pt x="65" y="44"/>
                  <a:pt x="65" y="43"/>
                  <a:pt x="65" y="42"/>
                </a:cubicBezTo>
                <a:cubicBezTo>
                  <a:pt x="65" y="36"/>
                  <a:pt x="67" y="32"/>
                  <a:pt x="71" y="28"/>
                </a:cubicBezTo>
                <a:cubicBezTo>
                  <a:pt x="75" y="24"/>
                  <a:pt x="79" y="22"/>
                  <a:pt x="85" y="22"/>
                </a:cubicBezTo>
                <a:cubicBezTo>
                  <a:pt x="86" y="22"/>
                  <a:pt x="87" y="22"/>
                  <a:pt x="88" y="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30"/>
          <p:cNvSpPr/>
          <p:nvPr/>
        </p:nvSpPr>
        <p:spPr>
          <a:xfrm>
            <a:off x="6341404" y="2498097"/>
            <a:ext cx="156131" cy="151447"/>
          </a:xfrm>
          <a:custGeom>
            <a:rect b="b" l="l" r="r" t="t"/>
            <a:pathLst>
              <a:path extrusionOk="0" h="146" w="152">
                <a:moveTo>
                  <a:pt x="40" y="67"/>
                </a:moveTo>
                <a:cubicBezTo>
                  <a:pt x="40" y="127"/>
                  <a:pt x="40" y="127"/>
                  <a:pt x="40" y="127"/>
                </a:cubicBezTo>
                <a:cubicBezTo>
                  <a:pt x="40" y="129"/>
                  <a:pt x="39" y="130"/>
                  <a:pt x="38" y="132"/>
                </a:cubicBezTo>
                <a:cubicBezTo>
                  <a:pt x="37" y="133"/>
                  <a:pt x="35" y="133"/>
                  <a:pt x="34" y="133"/>
                </a:cubicBezTo>
                <a:cubicBezTo>
                  <a:pt x="7" y="133"/>
                  <a:pt x="7" y="133"/>
                  <a:pt x="7" y="133"/>
                </a:cubicBezTo>
                <a:cubicBezTo>
                  <a:pt x="5" y="133"/>
                  <a:pt x="3" y="133"/>
                  <a:pt x="2" y="132"/>
                </a:cubicBezTo>
                <a:cubicBezTo>
                  <a:pt x="1" y="130"/>
                  <a:pt x="0" y="129"/>
                  <a:pt x="0" y="12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5"/>
                  <a:pt x="1" y="64"/>
                  <a:pt x="2" y="63"/>
                </a:cubicBezTo>
                <a:cubicBezTo>
                  <a:pt x="3" y="61"/>
                  <a:pt x="5" y="61"/>
                  <a:pt x="7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5" y="61"/>
                  <a:pt x="37" y="61"/>
                  <a:pt x="38" y="63"/>
                </a:cubicBezTo>
                <a:cubicBezTo>
                  <a:pt x="39" y="64"/>
                  <a:pt x="40" y="65"/>
                  <a:pt x="40" y="67"/>
                </a:cubicBezTo>
                <a:close/>
                <a:moveTo>
                  <a:pt x="25" y="115"/>
                </a:moveTo>
                <a:cubicBezTo>
                  <a:pt x="25" y="114"/>
                  <a:pt x="24" y="112"/>
                  <a:pt x="23" y="111"/>
                </a:cubicBezTo>
                <a:cubicBezTo>
                  <a:pt x="22" y="110"/>
                  <a:pt x="20" y="109"/>
                  <a:pt x="19" y="109"/>
                </a:cubicBezTo>
                <a:cubicBezTo>
                  <a:pt x="17" y="109"/>
                  <a:pt x="16" y="110"/>
                  <a:pt x="14" y="111"/>
                </a:cubicBezTo>
                <a:cubicBezTo>
                  <a:pt x="13" y="112"/>
                  <a:pt x="13" y="114"/>
                  <a:pt x="13" y="115"/>
                </a:cubicBezTo>
                <a:cubicBezTo>
                  <a:pt x="13" y="117"/>
                  <a:pt x="13" y="118"/>
                  <a:pt x="14" y="120"/>
                </a:cubicBezTo>
                <a:cubicBezTo>
                  <a:pt x="16" y="121"/>
                  <a:pt x="17" y="121"/>
                  <a:pt x="19" y="121"/>
                </a:cubicBezTo>
                <a:cubicBezTo>
                  <a:pt x="20" y="121"/>
                  <a:pt x="22" y="121"/>
                  <a:pt x="23" y="120"/>
                </a:cubicBezTo>
                <a:cubicBezTo>
                  <a:pt x="24" y="118"/>
                  <a:pt x="25" y="117"/>
                  <a:pt x="25" y="115"/>
                </a:cubicBezTo>
                <a:close/>
                <a:moveTo>
                  <a:pt x="152" y="67"/>
                </a:moveTo>
                <a:cubicBezTo>
                  <a:pt x="152" y="72"/>
                  <a:pt x="150" y="77"/>
                  <a:pt x="147" y="81"/>
                </a:cubicBezTo>
                <a:cubicBezTo>
                  <a:pt x="148" y="84"/>
                  <a:pt x="148" y="86"/>
                  <a:pt x="148" y="88"/>
                </a:cubicBezTo>
                <a:cubicBezTo>
                  <a:pt x="148" y="93"/>
                  <a:pt x="147" y="97"/>
                  <a:pt x="144" y="101"/>
                </a:cubicBezTo>
                <a:cubicBezTo>
                  <a:pt x="145" y="105"/>
                  <a:pt x="145" y="108"/>
                  <a:pt x="144" y="112"/>
                </a:cubicBezTo>
                <a:cubicBezTo>
                  <a:pt x="143" y="116"/>
                  <a:pt x="141" y="119"/>
                  <a:pt x="139" y="121"/>
                </a:cubicBezTo>
                <a:cubicBezTo>
                  <a:pt x="139" y="128"/>
                  <a:pt x="138" y="134"/>
                  <a:pt x="134" y="138"/>
                </a:cubicBezTo>
                <a:cubicBezTo>
                  <a:pt x="130" y="143"/>
                  <a:pt x="124" y="145"/>
                  <a:pt x="116" y="146"/>
                </a:cubicBezTo>
                <a:cubicBezTo>
                  <a:pt x="112" y="146"/>
                  <a:pt x="112" y="146"/>
                  <a:pt x="112" y="146"/>
                </a:cubicBezTo>
                <a:cubicBezTo>
                  <a:pt x="105" y="146"/>
                  <a:pt x="105" y="146"/>
                  <a:pt x="105" y="146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99" y="146"/>
                  <a:pt x="95" y="145"/>
                  <a:pt x="90" y="144"/>
                </a:cubicBezTo>
                <a:cubicBezTo>
                  <a:pt x="85" y="143"/>
                  <a:pt x="81" y="142"/>
                  <a:pt x="78" y="141"/>
                </a:cubicBezTo>
                <a:cubicBezTo>
                  <a:pt x="76" y="140"/>
                  <a:pt x="72" y="139"/>
                  <a:pt x="67" y="138"/>
                </a:cubicBezTo>
                <a:cubicBezTo>
                  <a:pt x="59" y="135"/>
                  <a:pt x="54" y="133"/>
                  <a:pt x="52" y="133"/>
                </a:cubicBezTo>
                <a:cubicBezTo>
                  <a:pt x="50" y="133"/>
                  <a:pt x="49" y="133"/>
                  <a:pt x="48" y="132"/>
                </a:cubicBezTo>
                <a:cubicBezTo>
                  <a:pt x="46" y="130"/>
                  <a:pt x="46" y="129"/>
                  <a:pt x="46" y="127"/>
                </a:cubicBezTo>
                <a:cubicBezTo>
                  <a:pt x="46" y="67"/>
                  <a:pt x="46" y="67"/>
                  <a:pt x="46" y="67"/>
                </a:cubicBezTo>
                <a:cubicBezTo>
                  <a:pt x="46" y="65"/>
                  <a:pt x="46" y="64"/>
                  <a:pt x="48" y="63"/>
                </a:cubicBezTo>
                <a:cubicBezTo>
                  <a:pt x="49" y="61"/>
                  <a:pt x="50" y="61"/>
                  <a:pt x="52" y="61"/>
                </a:cubicBezTo>
                <a:cubicBezTo>
                  <a:pt x="53" y="61"/>
                  <a:pt x="56" y="59"/>
                  <a:pt x="59" y="55"/>
                </a:cubicBezTo>
                <a:cubicBezTo>
                  <a:pt x="62" y="52"/>
                  <a:pt x="65" y="48"/>
                  <a:pt x="68" y="44"/>
                </a:cubicBezTo>
                <a:cubicBezTo>
                  <a:pt x="73" y="38"/>
                  <a:pt x="76" y="34"/>
                  <a:pt x="78" y="32"/>
                </a:cubicBezTo>
                <a:cubicBezTo>
                  <a:pt x="79" y="31"/>
                  <a:pt x="80" y="30"/>
                  <a:pt x="81" y="28"/>
                </a:cubicBezTo>
                <a:cubicBezTo>
                  <a:pt x="82" y="26"/>
                  <a:pt x="82" y="24"/>
                  <a:pt x="83" y="23"/>
                </a:cubicBezTo>
                <a:cubicBezTo>
                  <a:pt x="83" y="22"/>
                  <a:pt x="83" y="20"/>
                  <a:pt x="84" y="18"/>
                </a:cubicBezTo>
                <a:cubicBezTo>
                  <a:pt x="84" y="15"/>
                  <a:pt x="85" y="13"/>
                  <a:pt x="85" y="12"/>
                </a:cubicBezTo>
                <a:cubicBezTo>
                  <a:pt x="85" y="10"/>
                  <a:pt x="86" y="9"/>
                  <a:pt x="87" y="7"/>
                </a:cubicBezTo>
                <a:cubicBezTo>
                  <a:pt x="88" y="5"/>
                  <a:pt x="89" y="3"/>
                  <a:pt x="90" y="2"/>
                </a:cubicBezTo>
                <a:cubicBezTo>
                  <a:pt x="91" y="1"/>
                  <a:pt x="93" y="0"/>
                  <a:pt x="94" y="0"/>
                </a:cubicBezTo>
                <a:cubicBezTo>
                  <a:pt x="97" y="0"/>
                  <a:pt x="100" y="1"/>
                  <a:pt x="102" y="1"/>
                </a:cubicBezTo>
                <a:cubicBezTo>
                  <a:pt x="104" y="2"/>
                  <a:pt x="106" y="3"/>
                  <a:pt x="108" y="4"/>
                </a:cubicBezTo>
                <a:cubicBezTo>
                  <a:pt x="109" y="5"/>
                  <a:pt x="111" y="6"/>
                  <a:pt x="112" y="8"/>
                </a:cubicBezTo>
                <a:cubicBezTo>
                  <a:pt x="113" y="9"/>
                  <a:pt x="113" y="11"/>
                  <a:pt x="114" y="12"/>
                </a:cubicBezTo>
                <a:cubicBezTo>
                  <a:pt x="114" y="13"/>
                  <a:pt x="115" y="15"/>
                  <a:pt x="115" y="17"/>
                </a:cubicBezTo>
                <a:cubicBezTo>
                  <a:pt x="115" y="18"/>
                  <a:pt x="115" y="20"/>
                  <a:pt x="115" y="21"/>
                </a:cubicBezTo>
                <a:cubicBezTo>
                  <a:pt x="115" y="22"/>
                  <a:pt x="115" y="23"/>
                  <a:pt x="115" y="25"/>
                </a:cubicBezTo>
                <a:cubicBezTo>
                  <a:pt x="115" y="27"/>
                  <a:pt x="115" y="29"/>
                  <a:pt x="115" y="32"/>
                </a:cubicBezTo>
                <a:cubicBezTo>
                  <a:pt x="114" y="34"/>
                  <a:pt x="113" y="36"/>
                  <a:pt x="113" y="37"/>
                </a:cubicBezTo>
                <a:cubicBezTo>
                  <a:pt x="112" y="39"/>
                  <a:pt x="111" y="41"/>
                  <a:pt x="110" y="43"/>
                </a:cubicBezTo>
                <a:cubicBezTo>
                  <a:pt x="110" y="43"/>
                  <a:pt x="110" y="44"/>
                  <a:pt x="109" y="44"/>
                </a:cubicBezTo>
                <a:cubicBezTo>
                  <a:pt x="109" y="45"/>
                  <a:pt x="108" y="46"/>
                  <a:pt x="108" y="46"/>
                </a:cubicBezTo>
                <a:cubicBezTo>
                  <a:pt x="108" y="47"/>
                  <a:pt x="108" y="48"/>
                  <a:pt x="107" y="49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39" y="49"/>
                  <a:pt x="143" y="51"/>
                  <a:pt x="146" y="54"/>
                </a:cubicBezTo>
                <a:cubicBezTo>
                  <a:pt x="150" y="58"/>
                  <a:pt x="152" y="62"/>
                  <a:pt x="152" y="6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30"/>
          <p:cNvSpPr/>
          <p:nvPr/>
        </p:nvSpPr>
        <p:spPr>
          <a:xfrm>
            <a:off x="6344533" y="3006097"/>
            <a:ext cx="149885" cy="151447"/>
          </a:xfrm>
          <a:custGeom>
            <a:rect b="b" l="l" r="r" t="t"/>
            <a:pathLst>
              <a:path extrusionOk="0" h="146" w="145">
                <a:moveTo>
                  <a:pt x="135" y="36"/>
                </a:moveTo>
                <a:cubicBezTo>
                  <a:pt x="141" y="48"/>
                  <a:pt x="145" y="60"/>
                  <a:pt x="145" y="73"/>
                </a:cubicBezTo>
                <a:cubicBezTo>
                  <a:pt x="145" y="86"/>
                  <a:pt x="141" y="98"/>
                  <a:pt x="135" y="109"/>
                </a:cubicBezTo>
                <a:cubicBezTo>
                  <a:pt x="128" y="120"/>
                  <a:pt x="120" y="129"/>
                  <a:pt x="109" y="136"/>
                </a:cubicBezTo>
                <a:cubicBezTo>
                  <a:pt x="97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0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7" y="4"/>
                  <a:pt x="109" y="10"/>
                </a:cubicBezTo>
                <a:cubicBezTo>
                  <a:pt x="120" y="17"/>
                  <a:pt x="128" y="25"/>
                  <a:pt x="135" y="36"/>
                </a:cubicBezTo>
                <a:close/>
                <a:moveTo>
                  <a:pt x="128" y="96"/>
                </a:moveTo>
                <a:cubicBezTo>
                  <a:pt x="131" y="89"/>
                  <a:pt x="133" y="81"/>
                  <a:pt x="133" y="73"/>
                </a:cubicBezTo>
                <a:cubicBezTo>
                  <a:pt x="133" y="65"/>
                  <a:pt x="131" y="57"/>
                  <a:pt x="128" y="49"/>
                </a:cubicBezTo>
                <a:cubicBezTo>
                  <a:pt x="125" y="42"/>
                  <a:pt x="120" y="36"/>
                  <a:pt x="115" y="30"/>
                </a:cubicBezTo>
                <a:cubicBezTo>
                  <a:pt x="110" y="25"/>
                  <a:pt x="103" y="20"/>
                  <a:pt x="96" y="17"/>
                </a:cubicBezTo>
                <a:cubicBezTo>
                  <a:pt x="88" y="14"/>
                  <a:pt x="80" y="12"/>
                  <a:pt x="72" y="12"/>
                </a:cubicBezTo>
                <a:cubicBezTo>
                  <a:pt x="64" y="12"/>
                  <a:pt x="56" y="14"/>
                  <a:pt x="49" y="17"/>
                </a:cubicBezTo>
                <a:cubicBezTo>
                  <a:pt x="41" y="20"/>
                  <a:pt x="35" y="25"/>
                  <a:pt x="29" y="30"/>
                </a:cubicBezTo>
                <a:cubicBezTo>
                  <a:pt x="24" y="36"/>
                  <a:pt x="20" y="42"/>
                  <a:pt x="16" y="49"/>
                </a:cubicBezTo>
                <a:cubicBezTo>
                  <a:pt x="13" y="57"/>
                  <a:pt x="12" y="65"/>
                  <a:pt x="12" y="73"/>
                </a:cubicBezTo>
                <a:cubicBezTo>
                  <a:pt x="12" y="81"/>
                  <a:pt x="13" y="89"/>
                  <a:pt x="16" y="96"/>
                </a:cubicBezTo>
                <a:cubicBezTo>
                  <a:pt x="20" y="104"/>
                  <a:pt x="24" y="110"/>
                  <a:pt x="29" y="116"/>
                </a:cubicBezTo>
                <a:cubicBezTo>
                  <a:pt x="35" y="121"/>
                  <a:pt x="41" y="125"/>
                  <a:pt x="49" y="129"/>
                </a:cubicBezTo>
                <a:cubicBezTo>
                  <a:pt x="56" y="132"/>
                  <a:pt x="64" y="133"/>
                  <a:pt x="72" y="133"/>
                </a:cubicBezTo>
                <a:cubicBezTo>
                  <a:pt x="80" y="133"/>
                  <a:pt x="88" y="132"/>
                  <a:pt x="96" y="129"/>
                </a:cubicBezTo>
                <a:cubicBezTo>
                  <a:pt x="103" y="125"/>
                  <a:pt x="110" y="121"/>
                  <a:pt x="115" y="116"/>
                </a:cubicBezTo>
                <a:cubicBezTo>
                  <a:pt x="120" y="110"/>
                  <a:pt x="125" y="104"/>
                  <a:pt x="128" y="96"/>
                </a:cubicBezTo>
                <a:close/>
                <a:moveTo>
                  <a:pt x="106" y="39"/>
                </a:moveTo>
                <a:cubicBezTo>
                  <a:pt x="116" y="48"/>
                  <a:pt x="121" y="60"/>
                  <a:pt x="121" y="73"/>
                </a:cubicBezTo>
                <a:cubicBezTo>
                  <a:pt x="121" y="86"/>
                  <a:pt x="116" y="98"/>
                  <a:pt x="106" y="107"/>
                </a:cubicBezTo>
                <a:cubicBezTo>
                  <a:pt x="97" y="117"/>
                  <a:pt x="85" y="121"/>
                  <a:pt x="72" y="121"/>
                </a:cubicBezTo>
                <a:cubicBezTo>
                  <a:pt x="59" y="121"/>
                  <a:pt x="47" y="117"/>
                  <a:pt x="38" y="107"/>
                </a:cubicBezTo>
                <a:cubicBezTo>
                  <a:pt x="28" y="98"/>
                  <a:pt x="24" y="86"/>
                  <a:pt x="24" y="73"/>
                </a:cubicBezTo>
                <a:cubicBezTo>
                  <a:pt x="24" y="60"/>
                  <a:pt x="28" y="48"/>
                  <a:pt x="38" y="39"/>
                </a:cubicBezTo>
                <a:cubicBezTo>
                  <a:pt x="47" y="29"/>
                  <a:pt x="59" y="25"/>
                  <a:pt x="72" y="25"/>
                </a:cubicBezTo>
                <a:cubicBezTo>
                  <a:pt x="85" y="25"/>
                  <a:pt x="97" y="29"/>
                  <a:pt x="106" y="39"/>
                </a:cubicBezTo>
                <a:close/>
                <a:moveTo>
                  <a:pt x="98" y="99"/>
                </a:moveTo>
                <a:cubicBezTo>
                  <a:pt x="105" y="91"/>
                  <a:pt x="108" y="83"/>
                  <a:pt x="108" y="73"/>
                </a:cubicBezTo>
                <a:cubicBezTo>
                  <a:pt x="108" y="63"/>
                  <a:pt x="105" y="54"/>
                  <a:pt x="98" y="47"/>
                </a:cubicBezTo>
                <a:cubicBezTo>
                  <a:pt x="91" y="40"/>
                  <a:pt x="82" y="37"/>
                  <a:pt x="72" y="37"/>
                </a:cubicBezTo>
                <a:cubicBezTo>
                  <a:pt x="62" y="37"/>
                  <a:pt x="54" y="40"/>
                  <a:pt x="46" y="47"/>
                </a:cubicBezTo>
                <a:cubicBezTo>
                  <a:pt x="39" y="54"/>
                  <a:pt x="36" y="63"/>
                  <a:pt x="36" y="73"/>
                </a:cubicBezTo>
                <a:cubicBezTo>
                  <a:pt x="36" y="83"/>
                  <a:pt x="39" y="91"/>
                  <a:pt x="46" y="99"/>
                </a:cubicBezTo>
                <a:cubicBezTo>
                  <a:pt x="54" y="106"/>
                  <a:pt x="62" y="109"/>
                  <a:pt x="72" y="109"/>
                </a:cubicBezTo>
                <a:cubicBezTo>
                  <a:pt x="82" y="109"/>
                  <a:pt x="91" y="106"/>
                  <a:pt x="98" y="99"/>
                </a:cubicBezTo>
                <a:close/>
                <a:moveTo>
                  <a:pt x="89" y="56"/>
                </a:moveTo>
                <a:cubicBezTo>
                  <a:pt x="94" y="61"/>
                  <a:pt x="96" y="66"/>
                  <a:pt x="96" y="73"/>
                </a:cubicBezTo>
                <a:cubicBezTo>
                  <a:pt x="96" y="80"/>
                  <a:pt x="94" y="85"/>
                  <a:pt x="89" y="90"/>
                </a:cubicBezTo>
                <a:cubicBezTo>
                  <a:pt x="85" y="95"/>
                  <a:pt x="79" y="97"/>
                  <a:pt x="72" y="97"/>
                </a:cubicBezTo>
                <a:cubicBezTo>
                  <a:pt x="65" y="97"/>
                  <a:pt x="60" y="95"/>
                  <a:pt x="55" y="90"/>
                </a:cubicBezTo>
                <a:cubicBezTo>
                  <a:pt x="50" y="85"/>
                  <a:pt x="48" y="80"/>
                  <a:pt x="48" y="73"/>
                </a:cubicBezTo>
                <a:cubicBezTo>
                  <a:pt x="48" y="66"/>
                  <a:pt x="50" y="61"/>
                  <a:pt x="55" y="56"/>
                </a:cubicBezTo>
                <a:cubicBezTo>
                  <a:pt x="60" y="51"/>
                  <a:pt x="65" y="49"/>
                  <a:pt x="72" y="49"/>
                </a:cubicBezTo>
                <a:cubicBezTo>
                  <a:pt x="79" y="49"/>
                  <a:pt x="85" y="51"/>
                  <a:pt x="89" y="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30"/>
          <p:cNvSpPr/>
          <p:nvPr/>
        </p:nvSpPr>
        <p:spPr>
          <a:xfrm>
            <a:off x="6344523" y="3512390"/>
            <a:ext cx="149885" cy="151447"/>
          </a:xfrm>
          <a:custGeom>
            <a:rect b="b" l="l" r="r" t="t"/>
            <a:pathLst>
              <a:path extrusionOk="0" h="146" w="145">
                <a:moveTo>
                  <a:pt x="145" y="63"/>
                </a:moveTo>
                <a:cubicBezTo>
                  <a:pt x="145" y="84"/>
                  <a:pt x="145" y="84"/>
                  <a:pt x="145" y="84"/>
                </a:cubicBezTo>
                <a:cubicBezTo>
                  <a:pt x="145" y="84"/>
                  <a:pt x="144" y="85"/>
                  <a:pt x="144" y="86"/>
                </a:cubicBezTo>
                <a:cubicBezTo>
                  <a:pt x="144" y="87"/>
                  <a:pt x="143" y="87"/>
                  <a:pt x="142" y="87"/>
                </a:cubicBezTo>
                <a:cubicBezTo>
                  <a:pt x="125" y="90"/>
                  <a:pt x="125" y="90"/>
                  <a:pt x="125" y="90"/>
                </a:cubicBezTo>
                <a:cubicBezTo>
                  <a:pt x="123" y="93"/>
                  <a:pt x="122" y="96"/>
                  <a:pt x="121" y="98"/>
                </a:cubicBezTo>
                <a:cubicBezTo>
                  <a:pt x="123" y="101"/>
                  <a:pt x="127" y="106"/>
                  <a:pt x="131" y="111"/>
                </a:cubicBezTo>
                <a:cubicBezTo>
                  <a:pt x="132" y="112"/>
                  <a:pt x="132" y="113"/>
                  <a:pt x="132" y="114"/>
                </a:cubicBezTo>
                <a:cubicBezTo>
                  <a:pt x="132" y="115"/>
                  <a:pt x="132" y="115"/>
                  <a:pt x="131" y="116"/>
                </a:cubicBezTo>
                <a:cubicBezTo>
                  <a:pt x="129" y="118"/>
                  <a:pt x="126" y="122"/>
                  <a:pt x="122" y="126"/>
                </a:cubicBezTo>
                <a:cubicBezTo>
                  <a:pt x="117" y="131"/>
                  <a:pt x="114" y="133"/>
                  <a:pt x="113" y="133"/>
                </a:cubicBezTo>
                <a:cubicBezTo>
                  <a:pt x="112" y="133"/>
                  <a:pt x="111" y="133"/>
                  <a:pt x="110" y="132"/>
                </a:cubicBezTo>
                <a:cubicBezTo>
                  <a:pt x="97" y="122"/>
                  <a:pt x="97" y="122"/>
                  <a:pt x="97" y="122"/>
                </a:cubicBezTo>
                <a:cubicBezTo>
                  <a:pt x="95" y="123"/>
                  <a:pt x="92" y="124"/>
                  <a:pt x="89" y="125"/>
                </a:cubicBezTo>
                <a:cubicBezTo>
                  <a:pt x="88" y="134"/>
                  <a:pt x="87" y="140"/>
                  <a:pt x="86" y="143"/>
                </a:cubicBezTo>
                <a:cubicBezTo>
                  <a:pt x="86" y="145"/>
                  <a:pt x="84" y="146"/>
                  <a:pt x="83" y="146"/>
                </a:cubicBezTo>
                <a:cubicBezTo>
                  <a:pt x="62" y="146"/>
                  <a:pt x="62" y="146"/>
                  <a:pt x="62" y="146"/>
                </a:cubicBezTo>
                <a:cubicBezTo>
                  <a:pt x="61" y="146"/>
                  <a:pt x="60" y="145"/>
                  <a:pt x="59" y="145"/>
                </a:cubicBezTo>
                <a:cubicBezTo>
                  <a:pt x="59" y="144"/>
                  <a:pt x="58" y="144"/>
                  <a:pt x="58" y="143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2" y="124"/>
                  <a:pt x="50" y="123"/>
                  <a:pt x="47" y="122"/>
                </a:cubicBezTo>
                <a:cubicBezTo>
                  <a:pt x="34" y="132"/>
                  <a:pt x="34" y="132"/>
                  <a:pt x="34" y="132"/>
                </a:cubicBezTo>
                <a:cubicBezTo>
                  <a:pt x="33" y="133"/>
                  <a:pt x="32" y="133"/>
                  <a:pt x="31" y="133"/>
                </a:cubicBezTo>
                <a:cubicBezTo>
                  <a:pt x="31" y="133"/>
                  <a:pt x="30" y="132"/>
                  <a:pt x="29" y="132"/>
                </a:cubicBezTo>
                <a:cubicBezTo>
                  <a:pt x="21" y="125"/>
                  <a:pt x="16" y="119"/>
                  <a:pt x="13" y="116"/>
                </a:cubicBezTo>
                <a:cubicBezTo>
                  <a:pt x="13" y="115"/>
                  <a:pt x="13" y="115"/>
                  <a:pt x="13" y="114"/>
                </a:cubicBezTo>
                <a:cubicBezTo>
                  <a:pt x="13" y="113"/>
                  <a:pt x="13" y="112"/>
                  <a:pt x="14" y="112"/>
                </a:cubicBezTo>
                <a:cubicBezTo>
                  <a:pt x="14" y="110"/>
                  <a:pt x="16" y="108"/>
                  <a:pt x="18" y="105"/>
                </a:cubicBezTo>
                <a:cubicBezTo>
                  <a:pt x="21" y="102"/>
                  <a:pt x="22" y="100"/>
                  <a:pt x="23" y="99"/>
                </a:cubicBezTo>
                <a:cubicBezTo>
                  <a:pt x="22" y="95"/>
                  <a:pt x="20" y="92"/>
                  <a:pt x="20" y="89"/>
                </a:cubicBezTo>
                <a:cubicBezTo>
                  <a:pt x="2" y="87"/>
                  <a:pt x="2" y="87"/>
                  <a:pt x="2" y="87"/>
                </a:cubicBezTo>
                <a:cubicBezTo>
                  <a:pt x="1" y="87"/>
                  <a:pt x="1" y="86"/>
                  <a:pt x="0" y="85"/>
                </a:cubicBezTo>
                <a:cubicBezTo>
                  <a:pt x="0" y="85"/>
                  <a:pt x="0" y="84"/>
                  <a:pt x="0" y="83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0" y="61"/>
                  <a:pt x="0" y="60"/>
                </a:cubicBezTo>
                <a:cubicBezTo>
                  <a:pt x="1" y="59"/>
                  <a:pt x="1" y="59"/>
                  <a:pt x="2" y="59"/>
                </a:cubicBezTo>
                <a:cubicBezTo>
                  <a:pt x="20" y="56"/>
                  <a:pt x="20" y="56"/>
                  <a:pt x="20" y="56"/>
                </a:cubicBezTo>
                <a:cubicBezTo>
                  <a:pt x="21" y="53"/>
                  <a:pt x="22" y="50"/>
                  <a:pt x="23" y="48"/>
                </a:cubicBezTo>
                <a:cubicBezTo>
                  <a:pt x="21" y="44"/>
                  <a:pt x="17" y="40"/>
                  <a:pt x="13" y="34"/>
                </a:cubicBezTo>
                <a:cubicBezTo>
                  <a:pt x="13" y="34"/>
                  <a:pt x="12" y="33"/>
                  <a:pt x="12" y="32"/>
                </a:cubicBezTo>
                <a:cubicBezTo>
                  <a:pt x="12" y="32"/>
                  <a:pt x="13" y="31"/>
                  <a:pt x="13" y="30"/>
                </a:cubicBezTo>
                <a:cubicBezTo>
                  <a:pt x="15" y="28"/>
                  <a:pt x="18" y="24"/>
                  <a:pt x="22" y="20"/>
                </a:cubicBezTo>
                <a:cubicBezTo>
                  <a:pt x="27" y="15"/>
                  <a:pt x="30" y="13"/>
                  <a:pt x="31" y="13"/>
                </a:cubicBezTo>
                <a:cubicBezTo>
                  <a:pt x="32" y="13"/>
                  <a:pt x="33" y="13"/>
                  <a:pt x="34" y="14"/>
                </a:cubicBezTo>
                <a:cubicBezTo>
                  <a:pt x="47" y="24"/>
                  <a:pt x="47" y="24"/>
                  <a:pt x="47" y="24"/>
                </a:cubicBezTo>
                <a:cubicBezTo>
                  <a:pt x="50" y="23"/>
                  <a:pt x="53" y="22"/>
                  <a:pt x="55" y="21"/>
                </a:cubicBezTo>
                <a:cubicBezTo>
                  <a:pt x="57" y="12"/>
                  <a:pt x="57" y="6"/>
                  <a:pt x="58" y="3"/>
                </a:cubicBezTo>
                <a:cubicBezTo>
                  <a:pt x="59" y="1"/>
                  <a:pt x="60" y="0"/>
                  <a:pt x="62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4" y="0"/>
                  <a:pt x="84" y="1"/>
                  <a:pt x="85" y="1"/>
                </a:cubicBezTo>
                <a:cubicBezTo>
                  <a:pt x="86" y="2"/>
                  <a:pt x="86" y="2"/>
                  <a:pt x="86" y="3"/>
                </a:cubicBezTo>
                <a:cubicBezTo>
                  <a:pt x="89" y="21"/>
                  <a:pt x="89" y="21"/>
                  <a:pt x="89" y="21"/>
                </a:cubicBezTo>
                <a:cubicBezTo>
                  <a:pt x="92" y="22"/>
                  <a:pt x="95" y="23"/>
                  <a:pt x="97" y="24"/>
                </a:cubicBezTo>
                <a:cubicBezTo>
                  <a:pt x="111" y="14"/>
                  <a:pt x="111" y="14"/>
                  <a:pt x="111" y="14"/>
                </a:cubicBezTo>
                <a:cubicBezTo>
                  <a:pt x="111" y="13"/>
                  <a:pt x="112" y="13"/>
                  <a:pt x="113" y="13"/>
                </a:cubicBezTo>
                <a:cubicBezTo>
                  <a:pt x="114" y="13"/>
                  <a:pt x="114" y="13"/>
                  <a:pt x="115" y="14"/>
                </a:cubicBezTo>
                <a:cubicBezTo>
                  <a:pt x="123" y="22"/>
                  <a:pt x="129" y="27"/>
                  <a:pt x="131" y="30"/>
                </a:cubicBezTo>
                <a:cubicBezTo>
                  <a:pt x="131" y="31"/>
                  <a:pt x="132" y="31"/>
                  <a:pt x="132" y="32"/>
                </a:cubicBezTo>
                <a:cubicBezTo>
                  <a:pt x="132" y="33"/>
                  <a:pt x="131" y="34"/>
                  <a:pt x="131" y="34"/>
                </a:cubicBezTo>
                <a:cubicBezTo>
                  <a:pt x="130" y="36"/>
                  <a:pt x="128" y="38"/>
                  <a:pt x="126" y="41"/>
                </a:cubicBezTo>
                <a:cubicBezTo>
                  <a:pt x="124" y="44"/>
                  <a:pt x="122" y="46"/>
                  <a:pt x="121" y="47"/>
                </a:cubicBezTo>
                <a:cubicBezTo>
                  <a:pt x="122" y="50"/>
                  <a:pt x="124" y="54"/>
                  <a:pt x="125" y="57"/>
                </a:cubicBezTo>
                <a:cubicBezTo>
                  <a:pt x="142" y="59"/>
                  <a:pt x="142" y="59"/>
                  <a:pt x="142" y="59"/>
                </a:cubicBezTo>
                <a:cubicBezTo>
                  <a:pt x="143" y="59"/>
                  <a:pt x="144" y="60"/>
                  <a:pt x="144" y="60"/>
                </a:cubicBezTo>
                <a:cubicBezTo>
                  <a:pt x="144" y="61"/>
                  <a:pt x="145" y="62"/>
                  <a:pt x="145" y="63"/>
                </a:cubicBezTo>
                <a:close/>
                <a:moveTo>
                  <a:pt x="89" y="90"/>
                </a:moveTo>
                <a:cubicBezTo>
                  <a:pt x="94" y="85"/>
                  <a:pt x="96" y="80"/>
                  <a:pt x="96" y="73"/>
                </a:cubicBezTo>
                <a:cubicBezTo>
                  <a:pt x="96" y="66"/>
                  <a:pt x="94" y="61"/>
                  <a:pt x="89" y="56"/>
                </a:cubicBezTo>
                <a:cubicBezTo>
                  <a:pt x="85" y="51"/>
                  <a:pt x="79" y="49"/>
                  <a:pt x="72" y="49"/>
                </a:cubicBezTo>
                <a:cubicBezTo>
                  <a:pt x="65" y="49"/>
                  <a:pt x="60" y="51"/>
                  <a:pt x="55" y="56"/>
                </a:cubicBezTo>
                <a:cubicBezTo>
                  <a:pt x="50" y="61"/>
                  <a:pt x="48" y="66"/>
                  <a:pt x="48" y="73"/>
                </a:cubicBezTo>
                <a:cubicBezTo>
                  <a:pt x="48" y="80"/>
                  <a:pt x="50" y="85"/>
                  <a:pt x="55" y="90"/>
                </a:cubicBezTo>
                <a:cubicBezTo>
                  <a:pt x="60" y="95"/>
                  <a:pt x="65" y="97"/>
                  <a:pt x="72" y="97"/>
                </a:cubicBezTo>
                <a:cubicBezTo>
                  <a:pt x="79" y="97"/>
                  <a:pt x="85" y="95"/>
                  <a:pt x="89" y="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31"/>
          <p:cNvSpPr txBox="1"/>
          <p:nvPr/>
        </p:nvSpPr>
        <p:spPr>
          <a:xfrm>
            <a:off x="4428967" y="1768876"/>
            <a:ext cx="37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Enhance data interpretation</a:t>
            </a:r>
            <a:r>
              <a:rPr b="1" i="0" lang="en" sz="85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0" i="0" lang="en" sz="85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Removing outliers leads to a better representation of underlying data patterns and enhances the dataset's central tendencies and dispersion.</a:t>
            </a:r>
            <a:endParaRPr b="0" i="0" sz="85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8" name="Google Shape;1088;p131"/>
          <p:cNvSpPr txBox="1"/>
          <p:nvPr/>
        </p:nvSpPr>
        <p:spPr>
          <a:xfrm>
            <a:off x="4428967" y="2428692"/>
            <a:ext cx="37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Enhancing Accuracy</a:t>
            </a:r>
            <a:r>
              <a:rPr b="1" i="0" lang="en" sz="85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i="0" lang="en" sz="85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Removing outliers leads to a better representation of underlying data patterns and enhances the dataset's central tendencies and dispersion.</a:t>
            </a:r>
            <a:endParaRPr b="0" i="0" sz="85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9" name="Google Shape;1089;p131"/>
          <p:cNvSpPr txBox="1"/>
          <p:nvPr/>
        </p:nvSpPr>
        <p:spPr>
          <a:xfrm>
            <a:off x="4428967" y="3088508"/>
            <a:ext cx="37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Reduce Skewness</a:t>
            </a:r>
            <a:r>
              <a:rPr b="1" i="0" lang="en" sz="85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i="0" lang="en" sz="85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Outliers can distort the data distribution, so eliminating them creates a more symmetric and balanced distribution.</a:t>
            </a:r>
            <a:endParaRPr b="0" i="0" sz="85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0" name="Google Shape;1090;p131"/>
          <p:cNvSpPr txBox="1"/>
          <p:nvPr/>
        </p:nvSpPr>
        <p:spPr>
          <a:xfrm>
            <a:off x="4428967" y="3672125"/>
            <a:ext cx="373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rPr b="1" lang="en" sz="8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Improve Model Performance</a:t>
            </a:r>
            <a:r>
              <a:rPr b="1" i="0" lang="en" sz="85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i="0" lang="en" sz="85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Eliminating outliers simplifies understanding the main trends and patterns, leading to informed decision-making.</a:t>
            </a:r>
            <a:endParaRPr b="0" i="0" sz="85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1" name="Google Shape;1091;p131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Removing </a:t>
            </a:r>
            <a:r>
              <a:rPr b="0" i="0" lang="en" sz="2200" u="none" cap="none" strike="noStrike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O</a:t>
            </a:r>
            <a:r>
              <a:rPr lang="en">
                <a:solidFill>
                  <a:schemeClr val="accent2"/>
                </a:solidFill>
              </a:rPr>
              <a:t>utliers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92" name="Google Shape;1092;p131"/>
          <p:cNvSpPr txBox="1"/>
          <p:nvPr/>
        </p:nvSpPr>
        <p:spPr>
          <a:xfrm>
            <a:off x="4002075" y="1390650"/>
            <a:ext cx="41640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FACTORS INVOLVED IN MAKING THE DECISION:</a:t>
            </a:r>
            <a:endParaRPr b="1" i="0" sz="11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3" name="Google Shape;1093;p131"/>
          <p:cNvSpPr/>
          <p:nvPr/>
        </p:nvSpPr>
        <p:spPr>
          <a:xfrm>
            <a:off x="4002063" y="1782851"/>
            <a:ext cx="262800" cy="26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31"/>
          <p:cNvSpPr/>
          <p:nvPr/>
        </p:nvSpPr>
        <p:spPr>
          <a:xfrm>
            <a:off x="4002063" y="3101982"/>
            <a:ext cx="262800" cy="26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131"/>
          <p:cNvSpPr/>
          <p:nvPr/>
        </p:nvSpPr>
        <p:spPr>
          <a:xfrm>
            <a:off x="4002063" y="3685601"/>
            <a:ext cx="262800" cy="26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31"/>
          <p:cNvSpPr/>
          <p:nvPr/>
        </p:nvSpPr>
        <p:spPr>
          <a:xfrm>
            <a:off x="4002063" y="2443834"/>
            <a:ext cx="262800" cy="26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7" name="Google Shape;1097;p13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446" l="2754" r="11179" t="2093"/>
          <a:stretch/>
        </p:blipFill>
        <p:spPr>
          <a:xfrm>
            <a:off x="1028700" y="1275075"/>
            <a:ext cx="2248726" cy="3209899"/>
          </a:xfrm>
          <a:prstGeom prst="rect">
            <a:avLst/>
          </a:prstGeom>
          <a:noFill/>
        </p:spPr>
      </p:pic>
      <p:sp>
        <p:nvSpPr>
          <p:cNvPr id="1098" name="Google Shape;1098;p131"/>
          <p:cNvSpPr/>
          <p:nvPr/>
        </p:nvSpPr>
        <p:spPr>
          <a:xfrm>
            <a:off x="4045266" y="1858834"/>
            <a:ext cx="176428" cy="110853"/>
          </a:xfrm>
          <a:custGeom>
            <a:rect b="b" l="l" r="r" t="t"/>
            <a:pathLst>
              <a:path extrusionOk="0" h="108" w="170">
                <a:moveTo>
                  <a:pt x="170" y="54"/>
                </a:moveTo>
                <a:cubicBezTo>
                  <a:pt x="170" y="56"/>
                  <a:pt x="169" y="58"/>
                  <a:pt x="168" y="61"/>
                </a:cubicBezTo>
                <a:cubicBezTo>
                  <a:pt x="159" y="75"/>
                  <a:pt x="147" y="87"/>
                  <a:pt x="132" y="95"/>
                </a:cubicBezTo>
                <a:cubicBezTo>
                  <a:pt x="117" y="104"/>
                  <a:pt x="101" y="108"/>
                  <a:pt x="85" y="108"/>
                </a:cubicBezTo>
                <a:cubicBezTo>
                  <a:pt x="68" y="108"/>
                  <a:pt x="53" y="104"/>
                  <a:pt x="38" y="95"/>
                </a:cubicBezTo>
                <a:cubicBezTo>
                  <a:pt x="23" y="87"/>
                  <a:pt x="11" y="75"/>
                  <a:pt x="2" y="61"/>
                </a:cubicBezTo>
                <a:cubicBezTo>
                  <a:pt x="1" y="58"/>
                  <a:pt x="0" y="56"/>
                  <a:pt x="0" y="54"/>
                </a:cubicBezTo>
                <a:cubicBezTo>
                  <a:pt x="0" y="52"/>
                  <a:pt x="1" y="50"/>
                  <a:pt x="2" y="47"/>
                </a:cubicBezTo>
                <a:cubicBezTo>
                  <a:pt x="11" y="33"/>
                  <a:pt x="23" y="21"/>
                  <a:pt x="38" y="13"/>
                </a:cubicBezTo>
                <a:cubicBezTo>
                  <a:pt x="53" y="4"/>
                  <a:pt x="68" y="0"/>
                  <a:pt x="85" y="0"/>
                </a:cubicBezTo>
                <a:cubicBezTo>
                  <a:pt x="101" y="0"/>
                  <a:pt x="117" y="4"/>
                  <a:pt x="132" y="13"/>
                </a:cubicBezTo>
                <a:cubicBezTo>
                  <a:pt x="147" y="21"/>
                  <a:pt x="159" y="33"/>
                  <a:pt x="168" y="47"/>
                </a:cubicBezTo>
                <a:cubicBezTo>
                  <a:pt x="169" y="50"/>
                  <a:pt x="170" y="52"/>
                  <a:pt x="170" y="54"/>
                </a:cubicBezTo>
                <a:close/>
                <a:moveTo>
                  <a:pt x="158" y="54"/>
                </a:moveTo>
                <a:cubicBezTo>
                  <a:pt x="148" y="39"/>
                  <a:pt x="136" y="28"/>
                  <a:pt x="121" y="21"/>
                </a:cubicBezTo>
                <a:cubicBezTo>
                  <a:pt x="125" y="27"/>
                  <a:pt x="127" y="34"/>
                  <a:pt x="127" y="42"/>
                </a:cubicBezTo>
                <a:cubicBezTo>
                  <a:pt x="127" y="54"/>
                  <a:pt x="123" y="64"/>
                  <a:pt x="115" y="72"/>
                </a:cubicBezTo>
                <a:cubicBezTo>
                  <a:pt x="107" y="80"/>
                  <a:pt x="97" y="84"/>
                  <a:pt x="85" y="84"/>
                </a:cubicBezTo>
                <a:cubicBezTo>
                  <a:pt x="73" y="84"/>
                  <a:pt x="63" y="80"/>
                  <a:pt x="55" y="72"/>
                </a:cubicBezTo>
                <a:cubicBezTo>
                  <a:pt x="47" y="64"/>
                  <a:pt x="43" y="54"/>
                  <a:pt x="43" y="42"/>
                </a:cubicBezTo>
                <a:cubicBezTo>
                  <a:pt x="43" y="34"/>
                  <a:pt x="44" y="27"/>
                  <a:pt x="48" y="21"/>
                </a:cubicBezTo>
                <a:cubicBezTo>
                  <a:pt x="34" y="28"/>
                  <a:pt x="22" y="39"/>
                  <a:pt x="12" y="54"/>
                </a:cubicBezTo>
                <a:cubicBezTo>
                  <a:pt x="21" y="67"/>
                  <a:pt x="31" y="77"/>
                  <a:pt x="44" y="85"/>
                </a:cubicBezTo>
                <a:cubicBezTo>
                  <a:pt x="56" y="93"/>
                  <a:pt x="70" y="96"/>
                  <a:pt x="85" y="96"/>
                </a:cubicBezTo>
                <a:cubicBezTo>
                  <a:pt x="100" y="96"/>
                  <a:pt x="113" y="93"/>
                  <a:pt x="126" y="85"/>
                </a:cubicBezTo>
                <a:cubicBezTo>
                  <a:pt x="139" y="77"/>
                  <a:pt x="149" y="67"/>
                  <a:pt x="158" y="54"/>
                </a:cubicBezTo>
                <a:close/>
                <a:moveTo>
                  <a:pt x="88" y="21"/>
                </a:moveTo>
                <a:cubicBezTo>
                  <a:pt x="89" y="20"/>
                  <a:pt x="89" y="19"/>
                  <a:pt x="89" y="18"/>
                </a:cubicBezTo>
                <a:cubicBezTo>
                  <a:pt x="89" y="16"/>
                  <a:pt x="89" y="15"/>
                  <a:pt x="88" y="14"/>
                </a:cubicBezTo>
                <a:cubicBezTo>
                  <a:pt x="87" y="14"/>
                  <a:pt x="86" y="13"/>
                  <a:pt x="85" y="13"/>
                </a:cubicBezTo>
                <a:cubicBezTo>
                  <a:pt x="77" y="13"/>
                  <a:pt x="70" y="16"/>
                  <a:pt x="65" y="22"/>
                </a:cubicBezTo>
                <a:cubicBezTo>
                  <a:pt x="59" y="27"/>
                  <a:pt x="56" y="34"/>
                  <a:pt x="56" y="42"/>
                </a:cubicBezTo>
                <a:cubicBezTo>
                  <a:pt x="56" y="43"/>
                  <a:pt x="57" y="44"/>
                  <a:pt x="57" y="45"/>
                </a:cubicBezTo>
                <a:cubicBezTo>
                  <a:pt x="58" y="46"/>
                  <a:pt x="59" y="46"/>
                  <a:pt x="61" y="46"/>
                </a:cubicBezTo>
                <a:cubicBezTo>
                  <a:pt x="62" y="46"/>
                  <a:pt x="63" y="46"/>
                  <a:pt x="64" y="45"/>
                </a:cubicBezTo>
                <a:cubicBezTo>
                  <a:pt x="65" y="44"/>
                  <a:pt x="65" y="43"/>
                  <a:pt x="65" y="42"/>
                </a:cubicBezTo>
                <a:cubicBezTo>
                  <a:pt x="65" y="36"/>
                  <a:pt x="67" y="32"/>
                  <a:pt x="71" y="28"/>
                </a:cubicBezTo>
                <a:cubicBezTo>
                  <a:pt x="75" y="24"/>
                  <a:pt x="79" y="22"/>
                  <a:pt x="85" y="22"/>
                </a:cubicBezTo>
                <a:cubicBezTo>
                  <a:pt x="86" y="22"/>
                  <a:pt x="87" y="22"/>
                  <a:pt x="88" y="2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31"/>
          <p:cNvSpPr/>
          <p:nvPr/>
        </p:nvSpPr>
        <p:spPr>
          <a:xfrm>
            <a:off x="4058545" y="2498084"/>
            <a:ext cx="149885" cy="151447"/>
          </a:xfrm>
          <a:custGeom>
            <a:rect b="b" l="l" r="r" t="t"/>
            <a:pathLst>
              <a:path extrusionOk="0" h="146" w="145">
                <a:moveTo>
                  <a:pt x="135" y="36"/>
                </a:moveTo>
                <a:cubicBezTo>
                  <a:pt x="141" y="48"/>
                  <a:pt x="145" y="60"/>
                  <a:pt x="145" y="73"/>
                </a:cubicBezTo>
                <a:cubicBezTo>
                  <a:pt x="145" y="86"/>
                  <a:pt x="141" y="98"/>
                  <a:pt x="135" y="109"/>
                </a:cubicBezTo>
                <a:cubicBezTo>
                  <a:pt x="128" y="120"/>
                  <a:pt x="120" y="129"/>
                  <a:pt x="109" y="136"/>
                </a:cubicBezTo>
                <a:cubicBezTo>
                  <a:pt x="97" y="142"/>
                  <a:pt x="85" y="146"/>
                  <a:pt x="72" y="146"/>
                </a:cubicBezTo>
                <a:cubicBezTo>
                  <a:pt x="59" y="146"/>
                  <a:pt x="47" y="142"/>
                  <a:pt x="36" y="136"/>
                </a:cubicBezTo>
                <a:cubicBezTo>
                  <a:pt x="25" y="129"/>
                  <a:pt x="16" y="120"/>
                  <a:pt x="9" y="109"/>
                </a:cubicBezTo>
                <a:cubicBezTo>
                  <a:pt x="3" y="98"/>
                  <a:pt x="0" y="86"/>
                  <a:pt x="0" y="73"/>
                </a:cubicBezTo>
                <a:cubicBezTo>
                  <a:pt x="0" y="60"/>
                  <a:pt x="3" y="48"/>
                  <a:pt x="9" y="36"/>
                </a:cubicBezTo>
                <a:cubicBezTo>
                  <a:pt x="16" y="25"/>
                  <a:pt x="25" y="17"/>
                  <a:pt x="36" y="10"/>
                </a:cubicBezTo>
                <a:cubicBezTo>
                  <a:pt x="47" y="4"/>
                  <a:pt x="59" y="0"/>
                  <a:pt x="72" y="0"/>
                </a:cubicBezTo>
                <a:cubicBezTo>
                  <a:pt x="85" y="0"/>
                  <a:pt x="97" y="4"/>
                  <a:pt x="109" y="10"/>
                </a:cubicBezTo>
                <a:cubicBezTo>
                  <a:pt x="120" y="17"/>
                  <a:pt x="128" y="25"/>
                  <a:pt x="135" y="36"/>
                </a:cubicBezTo>
                <a:close/>
                <a:moveTo>
                  <a:pt x="128" y="96"/>
                </a:moveTo>
                <a:cubicBezTo>
                  <a:pt x="131" y="89"/>
                  <a:pt x="133" y="81"/>
                  <a:pt x="133" y="73"/>
                </a:cubicBezTo>
                <a:cubicBezTo>
                  <a:pt x="133" y="65"/>
                  <a:pt x="131" y="57"/>
                  <a:pt x="128" y="49"/>
                </a:cubicBezTo>
                <a:cubicBezTo>
                  <a:pt x="125" y="42"/>
                  <a:pt x="120" y="36"/>
                  <a:pt x="115" y="30"/>
                </a:cubicBezTo>
                <a:cubicBezTo>
                  <a:pt x="110" y="25"/>
                  <a:pt x="103" y="20"/>
                  <a:pt x="96" y="17"/>
                </a:cubicBezTo>
                <a:cubicBezTo>
                  <a:pt x="88" y="14"/>
                  <a:pt x="80" y="12"/>
                  <a:pt x="72" y="12"/>
                </a:cubicBezTo>
                <a:cubicBezTo>
                  <a:pt x="64" y="12"/>
                  <a:pt x="56" y="14"/>
                  <a:pt x="49" y="17"/>
                </a:cubicBezTo>
                <a:cubicBezTo>
                  <a:pt x="41" y="20"/>
                  <a:pt x="35" y="25"/>
                  <a:pt x="29" y="30"/>
                </a:cubicBezTo>
                <a:cubicBezTo>
                  <a:pt x="24" y="36"/>
                  <a:pt x="20" y="42"/>
                  <a:pt x="16" y="49"/>
                </a:cubicBezTo>
                <a:cubicBezTo>
                  <a:pt x="13" y="57"/>
                  <a:pt x="12" y="65"/>
                  <a:pt x="12" y="73"/>
                </a:cubicBezTo>
                <a:cubicBezTo>
                  <a:pt x="12" y="81"/>
                  <a:pt x="13" y="89"/>
                  <a:pt x="16" y="96"/>
                </a:cubicBezTo>
                <a:cubicBezTo>
                  <a:pt x="20" y="104"/>
                  <a:pt x="24" y="110"/>
                  <a:pt x="29" y="116"/>
                </a:cubicBezTo>
                <a:cubicBezTo>
                  <a:pt x="35" y="121"/>
                  <a:pt x="41" y="125"/>
                  <a:pt x="49" y="129"/>
                </a:cubicBezTo>
                <a:cubicBezTo>
                  <a:pt x="56" y="132"/>
                  <a:pt x="64" y="133"/>
                  <a:pt x="72" y="133"/>
                </a:cubicBezTo>
                <a:cubicBezTo>
                  <a:pt x="80" y="133"/>
                  <a:pt x="88" y="132"/>
                  <a:pt x="96" y="129"/>
                </a:cubicBezTo>
                <a:cubicBezTo>
                  <a:pt x="103" y="125"/>
                  <a:pt x="110" y="121"/>
                  <a:pt x="115" y="116"/>
                </a:cubicBezTo>
                <a:cubicBezTo>
                  <a:pt x="120" y="110"/>
                  <a:pt x="125" y="104"/>
                  <a:pt x="128" y="96"/>
                </a:cubicBezTo>
                <a:close/>
                <a:moveTo>
                  <a:pt x="106" y="39"/>
                </a:moveTo>
                <a:cubicBezTo>
                  <a:pt x="116" y="48"/>
                  <a:pt x="121" y="60"/>
                  <a:pt x="121" y="73"/>
                </a:cubicBezTo>
                <a:cubicBezTo>
                  <a:pt x="121" y="86"/>
                  <a:pt x="116" y="98"/>
                  <a:pt x="106" y="107"/>
                </a:cubicBezTo>
                <a:cubicBezTo>
                  <a:pt x="97" y="117"/>
                  <a:pt x="85" y="121"/>
                  <a:pt x="72" y="121"/>
                </a:cubicBezTo>
                <a:cubicBezTo>
                  <a:pt x="59" y="121"/>
                  <a:pt x="47" y="117"/>
                  <a:pt x="38" y="107"/>
                </a:cubicBezTo>
                <a:cubicBezTo>
                  <a:pt x="28" y="98"/>
                  <a:pt x="24" y="86"/>
                  <a:pt x="24" y="73"/>
                </a:cubicBezTo>
                <a:cubicBezTo>
                  <a:pt x="24" y="60"/>
                  <a:pt x="28" y="48"/>
                  <a:pt x="38" y="39"/>
                </a:cubicBezTo>
                <a:cubicBezTo>
                  <a:pt x="47" y="29"/>
                  <a:pt x="59" y="25"/>
                  <a:pt x="72" y="25"/>
                </a:cubicBezTo>
                <a:cubicBezTo>
                  <a:pt x="85" y="25"/>
                  <a:pt x="97" y="29"/>
                  <a:pt x="106" y="39"/>
                </a:cubicBezTo>
                <a:close/>
                <a:moveTo>
                  <a:pt x="98" y="99"/>
                </a:moveTo>
                <a:cubicBezTo>
                  <a:pt x="105" y="91"/>
                  <a:pt x="108" y="83"/>
                  <a:pt x="108" y="73"/>
                </a:cubicBezTo>
                <a:cubicBezTo>
                  <a:pt x="108" y="63"/>
                  <a:pt x="105" y="54"/>
                  <a:pt x="98" y="47"/>
                </a:cubicBezTo>
                <a:cubicBezTo>
                  <a:pt x="91" y="40"/>
                  <a:pt x="82" y="37"/>
                  <a:pt x="72" y="37"/>
                </a:cubicBezTo>
                <a:cubicBezTo>
                  <a:pt x="62" y="37"/>
                  <a:pt x="54" y="40"/>
                  <a:pt x="46" y="47"/>
                </a:cubicBezTo>
                <a:cubicBezTo>
                  <a:pt x="39" y="54"/>
                  <a:pt x="36" y="63"/>
                  <a:pt x="36" y="73"/>
                </a:cubicBezTo>
                <a:cubicBezTo>
                  <a:pt x="36" y="83"/>
                  <a:pt x="39" y="91"/>
                  <a:pt x="46" y="99"/>
                </a:cubicBezTo>
                <a:cubicBezTo>
                  <a:pt x="54" y="106"/>
                  <a:pt x="62" y="109"/>
                  <a:pt x="72" y="109"/>
                </a:cubicBezTo>
                <a:cubicBezTo>
                  <a:pt x="82" y="109"/>
                  <a:pt x="91" y="106"/>
                  <a:pt x="98" y="99"/>
                </a:cubicBezTo>
                <a:close/>
                <a:moveTo>
                  <a:pt x="89" y="56"/>
                </a:moveTo>
                <a:cubicBezTo>
                  <a:pt x="94" y="61"/>
                  <a:pt x="96" y="66"/>
                  <a:pt x="96" y="73"/>
                </a:cubicBezTo>
                <a:cubicBezTo>
                  <a:pt x="96" y="80"/>
                  <a:pt x="94" y="85"/>
                  <a:pt x="89" y="90"/>
                </a:cubicBezTo>
                <a:cubicBezTo>
                  <a:pt x="85" y="95"/>
                  <a:pt x="79" y="97"/>
                  <a:pt x="72" y="97"/>
                </a:cubicBezTo>
                <a:cubicBezTo>
                  <a:pt x="65" y="97"/>
                  <a:pt x="60" y="95"/>
                  <a:pt x="55" y="90"/>
                </a:cubicBezTo>
                <a:cubicBezTo>
                  <a:pt x="50" y="85"/>
                  <a:pt x="48" y="80"/>
                  <a:pt x="48" y="73"/>
                </a:cubicBezTo>
                <a:cubicBezTo>
                  <a:pt x="48" y="66"/>
                  <a:pt x="50" y="61"/>
                  <a:pt x="55" y="56"/>
                </a:cubicBezTo>
                <a:cubicBezTo>
                  <a:pt x="60" y="51"/>
                  <a:pt x="65" y="49"/>
                  <a:pt x="72" y="49"/>
                </a:cubicBezTo>
                <a:cubicBezTo>
                  <a:pt x="79" y="49"/>
                  <a:pt x="85" y="51"/>
                  <a:pt x="89" y="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31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131"/>
          <p:cNvSpPr/>
          <p:nvPr/>
        </p:nvSpPr>
        <p:spPr>
          <a:xfrm>
            <a:off x="4058546" y="3152534"/>
            <a:ext cx="149875" cy="161677"/>
          </a:xfrm>
          <a:custGeom>
            <a:rect b="b" l="l" r="r" t="t"/>
            <a:pathLst>
              <a:path extrusionOk="0" h="137" w="127">
                <a:moveTo>
                  <a:pt x="0" y="82"/>
                </a:moveTo>
                <a:lnTo>
                  <a:pt x="24" y="82"/>
                </a:lnTo>
                <a:lnTo>
                  <a:pt x="24" y="137"/>
                </a:lnTo>
                <a:lnTo>
                  <a:pt x="0" y="137"/>
                </a:lnTo>
                <a:lnTo>
                  <a:pt x="0" y="82"/>
                </a:lnTo>
                <a:close/>
                <a:moveTo>
                  <a:pt x="34" y="137"/>
                </a:moveTo>
                <a:lnTo>
                  <a:pt x="34" y="34"/>
                </a:lnTo>
                <a:lnTo>
                  <a:pt x="59" y="34"/>
                </a:lnTo>
                <a:lnTo>
                  <a:pt x="59" y="137"/>
                </a:lnTo>
                <a:lnTo>
                  <a:pt x="34" y="137"/>
                </a:lnTo>
                <a:close/>
                <a:moveTo>
                  <a:pt x="69" y="137"/>
                </a:moveTo>
                <a:lnTo>
                  <a:pt x="69" y="0"/>
                </a:lnTo>
                <a:lnTo>
                  <a:pt x="92" y="0"/>
                </a:lnTo>
                <a:lnTo>
                  <a:pt x="92" y="137"/>
                </a:lnTo>
                <a:lnTo>
                  <a:pt x="69" y="137"/>
                </a:lnTo>
                <a:close/>
                <a:moveTo>
                  <a:pt x="103" y="137"/>
                </a:moveTo>
                <a:lnTo>
                  <a:pt x="103" y="54"/>
                </a:lnTo>
                <a:lnTo>
                  <a:pt x="127" y="54"/>
                </a:lnTo>
                <a:lnTo>
                  <a:pt x="127" y="137"/>
                </a:lnTo>
                <a:lnTo>
                  <a:pt x="103" y="1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31"/>
          <p:cNvSpPr/>
          <p:nvPr/>
        </p:nvSpPr>
        <p:spPr>
          <a:xfrm>
            <a:off x="4045273" y="3728788"/>
            <a:ext cx="176425" cy="176425"/>
          </a:xfrm>
          <a:custGeom>
            <a:rect b="b" l="l" r="r" t="t"/>
            <a:pathLst>
              <a:path extrusionOk="0" h="212" w="212">
                <a:moveTo>
                  <a:pt x="19" y="74"/>
                </a:moveTo>
                <a:cubicBezTo>
                  <a:pt x="19" y="72"/>
                  <a:pt x="19" y="72"/>
                  <a:pt x="19" y="72"/>
                </a:cubicBezTo>
                <a:cubicBezTo>
                  <a:pt x="19" y="67"/>
                  <a:pt x="20" y="62"/>
                  <a:pt x="21" y="58"/>
                </a:cubicBezTo>
                <a:cubicBezTo>
                  <a:pt x="4" y="45"/>
                  <a:pt x="4" y="45"/>
                  <a:pt x="4" y="45"/>
                </a:cubicBezTo>
                <a:cubicBezTo>
                  <a:pt x="6" y="39"/>
                  <a:pt x="9" y="34"/>
                  <a:pt x="14" y="28"/>
                </a:cubicBezTo>
                <a:cubicBezTo>
                  <a:pt x="33" y="36"/>
                  <a:pt x="33" y="36"/>
                  <a:pt x="33" y="36"/>
                </a:cubicBezTo>
                <a:cubicBezTo>
                  <a:pt x="36" y="32"/>
                  <a:pt x="41" y="29"/>
                  <a:pt x="46" y="26"/>
                </a:cubicBezTo>
                <a:cubicBezTo>
                  <a:pt x="43" y="5"/>
                  <a:pt x="43" y="5"/>
                  <a:pt x="43" y="5"/>
                </a:cubicBezTo>
                <a:cubicBezTo>
                  <a:pt x="46" y="4"/>
                  <a:pt x="50" y="3"/>
                  <a:pt x="53" y="2"/>
                </a:cubicBezTo>
                <a:cubicBezTo>
                  <a:pt x="56" y="1"/>
                  <a:pt x="59" y="0"/>
                  <a:pt x="62" y="0"/>
                </a:cubicBezTo>
                <a:cubicBezTo>
                  <a:pt x="70" y="19"/>
                  <a:pt x="70" y="19"/>
                  <a:pt x="70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7" y="19"/>
                  <a:pt x="82" y="19"/>
                  <a:pt x="86" y="21"/>
                </a:cubicBezTo>
                <a:cubicBezTo>
                  <a:pt x="99" y="4"/>
                  <a:pt x="99" y="4"/>
                  <a:pt x="99" y="4"/>
                </a:cubicBezTo>
                <a:cubicBezTo>
                  <a:pt x="105" y="6"/>
                  <a:pt x="111" y="9"/>
                  <a:pt x="116" y="13"/>
                </a:cubicBezTo>
                <a:cubicBezTo>
                  <a:pt x="108" y="33"/>
                  <a:pt x="108" y="33"/>
                  <a:pt x="108" y="33"/>
                </a:cubicBezTo>
                <a:cubicBezTo>
                  <a:pt x="112" y="37"/>
                  <a:pt x="116" y="41"/>
                  <a:pt x="118" y="46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46"/>
                  <a:pt x="142" y="49"/>
                  <a:pt x="143" y="52"/>
                </a:cubicBezTo>
                <a:cubicBezTo>
                  <a:pt x="143" y="55"/>
                  <a:pt x="144" y="59"/>
                  <a:pt x="145" y="62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5" y="77"/>
                  <a:pt x="125" y="82"/>
                  <a:pt x="124" y="86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38" y="105"/>
                  <a:pt x="135" y="111"/>
                  <a:pt x="131" y="116"/>
                </a:cubicBezTo>
                <a:cubicBezTo>
                  <a:pt x="111" y="108"/>
                  <a:pt x="111" y="108"/>
                  <a:pt x="111" y="108"/>
                </a:cubicBezTo>
                <a:cubicBezTo>
                  <a:pt x="107" y="112"/>
                  <a:pt x="103" y="115"/>
                  <a:pt x="99" y="118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98" y="140"/>
                  <a:pt x="95" y="142"/>
                  <a:pt x="92" y="142"/>
                </a:cubicBezTo>
                <a:cubicBezTo>
                  <a:pt x="89" y="143"/>
                  <a:pt x="86" y="144"/>
                  <a:pt x="83" y="144"/>
                </a:cubicBezTo>
                <a:cubicBezTo>
                  <a:pt x="74" y="125"/>
                  <a:pt x="74" y="125"/>
                  <a:pt x="74" y="125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67" y="125"/>
                  <a:pt x="63" y="125"/>
                  <a:pt x="58" y="123"/>
                </a:cubicBezTo>
                <a:cubicBezTo>
                  <a:pt x="45" y="140"/>
                  <a:pt x="45" y="140"/>
                  <a:pt x="45" y="140"/>
                </a:cubicBezTo>
                <a:cubicBezTo>
                  <a:pt x="40" y="138"/>
                  <a:pt x="34" y="135"/>
                  <a:pt x="28" y="131"/>
                </a:cubicBezTo>
                <a:cubicBezTo>
                  <a:pt x="36" y="111"/>
                  <a:pt x="36" y="111"/>
                  <a:pt x="36" y="111"/>
                </a:cubicBezTo>
                <a:cubicBezTo>
                  <a:pt x="32" y="108"/>
                  <a:pt x="29" y="104"/>
                  <a:pt x="26" y="99"/>
                </a:cubicBezTo>
                <a:cubicBezTo>
                  <a:pt x="5" y="101"/>
                  <a:pt x="5" y="101"/>
                  <a:pt x="5" y="101"/>
                </a:cubicBezTo>
                <a:cubicBezTo>
                  <a:pt x="4" y="98"/>
                  <a:pt x="3" y="95"/>
                  <a:pt x="2" y="92"/>
                </a:cubicBezTo>
                <a:cubicBezTo>
                  <a:pt x="1" y="89"/>
                  <a:pt x="0" y="86"/>
                  <a:pt x="0" y="83"/>
                </a:cubicBezTo>
                <a:lnTo>
                  <a:pt x="19" y="74"/>
                </a:lnTo>
                <a:close/>
                <a:moveTo>
                  <a:pt x="45" y="72"/>
                </a:moveTo>
                <a:cubicBezTo>
                  <a:pt x="45" y="80"/>
                  <a:pt x="48" y="86"/>
                  <a:pt x="53" y="91"/>
                </a:cubicBezTo>
                <a:cubicBezTo>
                  <a:pt x="59" y="96"/>
                  <a:pt x="65" y="99"/>
                  <a:pt x="72" y="99"/>
                </a:cubicBezTo>
                <a:cubicBezTo>
                  <a:pt x="80" y="99"/>
                  <a:pt x="86" y="96"/>
                  <a:pt x="91" y="91"/>
                </a:cubicBezTo>
                <a:cubicBezTo>
                  <a:pt x="96" y="85"/>
                  <a:pt x="99" y="79"/>
                  <a:pt x="99" y="72"/>
                </a:cubicBezTo>
                <a:cubicBezTo>
                  <a:pt x="99" y="70"/>
                  <a:pt x="98" y="68"/>
                  <a:pt x="98" y="65"/>
                </a:cubicBezTo>
                <a:cubicBezTo>
                  <a:pt x="96" y="59"/>
                  <a:pt x="93" y="54"/>
                  <a:pt x="88" y="51"/>
                </a:cubicBezTo>
                <a:cubicBezTo>
                  <a:pt x="83" y="47"/>
                  <a:pt x="78" y="45"/>
                  <a:pt x="72" y="45"/>
                </a:cubicBezTo>
                <a:cubicBezTo>
                  <a:pt x="71" y="45"/>
                  <a:pt x="68" y="46"/>
                  <a:pt x="65" y="47"/>
                </a:cubicBezTo>
                <a:cubicBezTo>
                  <a:pt x="59" y="48"/>
                  <a:pt x="55" y="51"/>
                  <a:pt x="51" y="56"/>
                </a:cubicBezTo>
                <a:cubicBezTo>
                  <a:pt x="47" y="61"/>
                  <a:pt x="45" y="66"/>
                  <a:pt x="45" y="72"/>
                </a:cubicBezTo>
                <a:close/>
                <a:moveTo>
                  <a:pt x="118" y="164"/>
                </a:moveTo>
                <a:cubicBezTo>
                  <a:pt x="118" y="162"/>
                  <a:pt x="117" y="160"/>
                  <a:pt x="117" y="158"/>
                </a:cubicBezTo>
                <a:cubicBezTo>
                  <a:pt x="117" y="157"/>
                  <a:pt x="117" y="155"/>
                  <a:pt x="117" y="154"/>
                </a:cubicBezTo>
                <a:cubicBezTo>
                  <a:pt x="117" y="153"/>
                  <a:pt x="117" y="152"/>
                  <a:pt x="117" y="150"/>
                </a:cubicBezTo>
                <a:cubicBezTo>
                  <a:pt x="117" y="149"/>
                  <a:pt x="118" y="147"/>
                  <a:pt x="118" y="145"/>
                </a:cubicBezTo>
                <a:cubicBezTo>
                  <a:pt x="105" y="134"/>
                  <a:pt x="105" y="134"/>
                  <a:pt x="105" y="134"/>
                </a:cubicBezTo>
                <a:cubicBezTo>
                  <a:pt x="107" y="128"/>
                  <a:pt x="110" y="123"/>
                  <a:pt x="114" y="118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35" y="119"/>
                  <a:pt x="141" y="116"/>
                  <a:pt x="147" y="115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52" y="97"/>
                  <a:pt x="155" y="97"/>
                  <a:pt x="159" y="97"/>
                </a:cubicBezTo>
                <a:cubicBezTo>
                  <a:pt x="162" y="97"/>
                  <a:pt x="165" y="97"/>
                  <a:pt x="168" y="98"/>
                </a:cubicBezTo>
                <a:cubicBezTo>
                  <a:pt x="171" y="115"/>
                  <a:pt x="171" y="115"/>
                  <a:pt x="171" y="115"/>
                </a:cubicBezTo>
                <a:cubicBezTo>
                  <a:pt x="177" y="116"/>
                  <a:pt x="182" y="119"/>
                  <a:pt x="187" y="124"/>
                </a:cubicBezTo>
                <a:cubicBezTo>
                  <a:pt x="203" y="118"/>
                  <a:pt x="203" y="118"/>
                  <a:pt x="203" y="118"/>
                </a:cubicBezTo>
                <a:cubicBezTo>
                  <a:pt x="207" y="123"/>
                  <a:pt x="210" y="128"/>
                  <a:pt x="212" y="134"/>
                </a:cubicBezTo>
                <a:cubicBezTo>
                  <a:pt x="199" y="145"/>
                  <a:pt x="199" y="145"/>
                  <a:pt x="199" y="145"/>
                </a:cubicBezTo>
                <a:cubicBezTo>
                  <a:pt x="200" y="148"/>
                  <a:pt x="200" y="151"/>
                  <a:pt x="200" y="154"/>
                </a:cubicBezTo>
                <a:cubicBezTo>
                  <a:pt x="200" y="157"/>
                  <a:pt x="200" y="160"/>
                  <a:pt x="199" y="164"/>
                </a:cubicBezTo>
                <a:cubicBezTo>
                  <a:pt x="212" y="175"/>
                  <a:pt x="212" y="175"/>
                  <a:pt x="212" y="175"/>
                </a:cubicBezTo>
                <a:cubicBezTo>
                  <a:pt x="210" y="180"/>
                  <a:pt x="207" y="186"/>
                  <a:pt x="203" y="191"/>
                </a:cubicBezTo>
                <a:cubicBezTo>
                  <a:pt x="187" y="185"/>
                  <a:pt x="187" y="185"/>
                  <a:pt x="187" y="185"/>
                </a:cubicBezTo>
                <a:cubicBezTo>
                  <a:pt x="182" y="189"/>
                  <a:pt x="177" y="192"/>
                  <a:pt x="171" y="194"/>
                </a:cubicBezTo>
                <a:cubicBezTo>
                  <a:pt x="168" y="211"/>
                  <a:pt x="168" y="211"/>
                  <a:pt x="168" y="211"/>
                </a:cubicBezTo>
                <a:cubicBezTo>
                  <a:pt x="165" y="212"/>
                  <a:pt x="162" y="212"/>
                  <a:pt x="159" y="212"/>
                </a:cubicBezTo>
                <a:cubicBezTo>
                  <a:pt x="155" y="212"/>
                  <a:pt x="152" y="212"/>
                  <a:pt x="149" y="211"/>
                </a:cubicBezTo>
                <a:cubicBezTo>
                  <a:pt x="147" y="194"/>
                  <a:pt x="147" y="194"/>
                  <a:pt x="147" y="194"/>
                </a:cubicBezTo>
                <a:cubicBezTo>
                  <a:pt x="141" y="193"/>
                  <a:pt x="135" y="189"/>
                  <a:pt x="130" y="185"/>
                </a:cubicBezTo>
                <a:cubicBezTo>
                  <a:pt x="114" y="191"/>
                  <a:pt x="114" y="191"/>
                  <a:pt x="114" y="191"/>
                </a:cubicBezTo>
                <a:cubicBezTo>
                  <a:pt x="110" y="186"/>
                  <a:pt x="107" y="180"/>
                  <a:pt x="105" y="175"/>
                </a:cubicBezTo>
                <a:lnTo>
                  <a:pt x="118" y="164"/>
                </a:lnTo>
                <a:close/>
                <a:moveTo>
                  <a:pt x="159" y="175"/>
                </a:moveTo>
                <a:cubicBezTo>
                  <a:pt x="164" y="175"/>
                  <a:pt x="169" y="173"/>
                  <a:pt x="173" y="169"/>
                </a:cubicBezTo>
                <a:cubicBezTo>
                  <a:pt x="177" y="165"/>
                  <a:pt x="179" y="160"/>
                  <a:pt x="179" y="154"/>
                </a:cubicBezTo>
                <a:cubicBezTo>
                  <a:pt x="179" y="149"/>
                  <a:pt x="177" y="144"/>
                  <a:pt x="173" y="140"/>
                </a:cubicBezTo>
                <a:cubicBezTo>
                  <a:pt x="169" y="135"/>
                  <a:pt x="164" y="133"/>
                  <a:pt x="159" y="133"/>
                </a:cubicBezTo>
                <a:cubicBezTo>
                  <a:pt x="153" y="133"/>
                  <a:pt x="148" y="135"/>
                  <a:pt x="144" y="140"/>
                </a:cubicBezTo>
                <a:cubicBezTo>
                  <a:pt x="140" y="144"/>
                  <a:pt x="138" y="149"/>
                  <a:pt x="138" y="154"/>
                </a:cubicBezTo>
                <a:cubicBezTo>
                  <a:pt x="138" y="160"/>
                  <a:pt x="140" y="165"/>
                  <a:pt x="144" y="169"/>
                </a:cubicBezTo>
                <a:cubicBezTo>
                  <a:pt x="148" y="173"/>
                  <a:pt x="153" y="175"/>
                  <a:pt x="159" y="1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32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Models + Risk Factors - </a:t>
            </a:r>
            <a:r>
              <a:rPr lang="en">
                <a:solidFill>
                  <a:schemeClr val="accent2"/>
                </a:solidFill>
              </a:rPr>
              <a:t>Closer Look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108" name="Google Shape;1108;p132"/>
          <p:cNvSpPr txBox="1"/>
          <p:nvPr/>
        </p:nvSpPr>
        <p:spPr>
          <a:xfrm>
            <a:off x="6395925" y="1543050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</a:t>
            </a:r>
            <a:endParaRPr b="1" i="0" sz="2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9" name="Google Shape;1109;p132"/>
          <p:cNvSpPr txBox="1"/>
          <p:nvPr/>
        </p:nvSpPr>
        <p:spPr>
          <a:xfrm>
            <a:off x="6238875" y="1833095"/>
            <a:ext cx="2095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Treemap visualization:</a:t>
            </a:r>
            <a:r>
              <a:rPr b="1" lang="en" sz="105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Truck models sized by aggregat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ed 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risk factor per driver sum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Color:</a:t>
            </a:r>
            <a:r>
              <a:rPr b="1"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Aggregated risk factor sum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observation: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Ford has a larger number of trucks, which might give the impression of higher risk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0" name="Google Shape;1110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0" y="1274113"/>
            <a:ext cx="5257775" cy="32099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32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33"/>
          <p:cNvSpPr txBox="1"/>
          <p:nvPr>
            <p:ph idx="1" type="body"/>
          </p:nvPr>
        </p:nvSpPr>
        <p:spPr>
          <a:xfrm>
            <a:off x="584202" y="575841"/>
            <a:ext cx="79533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r>
              <a:rPr lang="en"/>
              <a:t>Average Risk - </a:t>
            </a:r>
            <a:r>
              <a:rPr lang="en">
                <a:solidFill>
                  <a:schemeClr val="accent2"/>
                </a:solidFill>
              </a:rPr>
              <a:t>Uncovering</a:t>
            </a:r>
            <a:r>
              <a:rPr lang="en">
                <a:solidFill>
                  <a:schemeClr val="accent2"/>
                </a:solidFill>
              </a:rPr>
              <a:t> Misconceptions</a:t>
            </a:r>
            <a:endParaRPr b="0" i="0" sz="2200" u="none" cap="none" strike="noStrike">
              <a:solidFill>
                <a:schemeClr val="accen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117" name="Google Shape;1117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00" y="1269000"/>
            <a:ext cx="5257774" cy="32201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33"/>
          <p:cNvSpPr txBox="1"/>
          <p:nvPr/>
        </p:nvSpPr>
        <p:spPr>
          <a:xfrm>
            <a:off x="6238875" y="1833095"/>
            <a:ext cx="20952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Key insight: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Upon closer examination, Oshkosh has the highest average risk per truck, debunking the misconception that more trucks imply a higher risk for every truck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50"/>
              <a:buFont typeface="Lato"/>
              <a:buChar char="●"/>
            </a:pPr>
            <a:r>
              <a:rPr b="1" lang="en" sz="105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Conclusion:</a:t>
            </a:r>
            <a:r>
              <a:rPr lang="en" sz="105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It's crucial to consider the average risk factor, rather than just the total, to accurately assess the risk associated with each truck model</a:t>
            </a:r>
            <a:endParaRPr sz="105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9" name="Google Shape;1119;p133"/>
          <p:cNvSpPr txBox="1"/>
          <p:nvPr/>
        </p:nvSpPr>
        <p:spPr>
          <a:xfrm>
            <a:off x="6395925" y="1543050"/>
            <a:ext cx="17811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Details</a:t>
            </a:r>
            <a:endParaRPr b="1" i="0" sz="2000" u="none" cap="none" strike="noStrike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0" name="Google Shape;1120;p133"/>
          <p:cNvSpPr/>
          <p:nvPr/>
        </p:nvSpPr>
        <p:spPr>
          <a:xfrm>
            <a:off x="561975" y="4667250"/>
            <a:ext cx="1381200" cy="24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05-Modern Green Business Proposal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B5050"/>
      </a:accent1>
      <a:accent2>
        <a:srgbClr val="55B441"/>
      </a:accent2>
      <a:accent3>
        <a:srgbClr val="6E7378"/>
      </a:accent3>
      <a:accent4>
        <a:srgbClr val="91969B"/>
      </a:accent4>
      <a:accent5>
        <a:srgbClr val="AAAFB4"/>
      </a:accent5>
      <a:accent6>
        <a:srgbClr val="DCE1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